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 d="100"/>
          <a:sy n="10" d="100"/>
        </p:scale>
        <p:origin x="2196" y="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71CDCA-2143-4662-B25E-7D939B37E220}"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1296297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1CDCA-2143-4662-B25E-7D939B37E220}"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1963475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1CDCA-2143-4662-B25E-7D939B37E220}"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4095440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search Poster Template">
    <p:spTree>
      <p:nvGrpSpPr>
        <p:cNvPr id="1" name=""/>
        <p:cNvGrpSpPr/>
        <p:nvPr/>
      </p:nvGrpSpPr>
      <p:grpSpPr>
        <a:xfrm>
          <a:off x="0" y="0"/>
          <a:ext cx="0" cy="0"/>
          <a:chOff x="0" y="0"/>
          <a:chExt cx="0" cy="0"/>
        </a:xfrm>
      </p:grpSpPr>
      <p:cxnSp>
        <p:nvCxnSpPr>
          <p:cNvPr id="16" name="Straight Connector 15"/>
          <p:cNvCxnSpPr/>
          <p:nvPr userDrawn="1"/>
        </p:nvCxnSpPr>
        <p:spPr bwMode="auto">
          <a:xfrm>
            <a:off x="11118028" y="6388482"/>
            <a:ext cx="0" cy="34251518"/>
          </a:xfrm>
          <a:prstGeom prst="line">
            <a:avLst/>
          </a:prstGeom>
          <a:noFill/>
          <a:ln w="25400" cap="flat" cmpd="sng" algn="ctr">
            <a:solidFill>
              <a:schemeClr val="tx1"/>
            </a:solidFill>
            <a:prstDash val="dash"/>
            <a:round/>
            <a:headEnd type="oval" w="med" len="med"/>
            <a:tailEnd type="oval" w="med" len="med"/>
          </a:ln>
          <a:effectLst/>
        </p:spPr>
      </p:cxnSp>
      <p:cxnSp>
        <p:nvCxnSpPr>
          <p:cNvPr id="18" name="Straight Connector 17"/>
          <p:cNvCxnSpPr/>
          <p:nvPr userDrawn="1"/>
        </p:nvCxnSpPr>
        <p:spPr bwMode="auto">
          <a:xfrm>
            <a:off x="21796850" y="6393926"/>
            <a:ext cx="0" cy="34253424"/>
          </a:xfrm>
          <a:prstGeom prst="line">
            <a:avLst/>
          </a:prstGeom>
          <a:noFill/>
          <a:ln w="25400" cap="flat" cmpd="sng" algn="ctr">
            <a:solidFill>
              <a:schemeClr val="tx1"/>
            </a:solidFill>
            <a:prstDash val="dash"/>
            <a:round/>
            <a:headEnd type="oval" w="med" len="med"/>
            <a:tailEnd type="oval" w="med" len="med"/>
          </a:ln>
          <a:effectLst/>
        </p:spPr>
      </p:cxnSp>
      <p:sp>
        <p:nvSpPr>
          <p:cNvPr id="7" name="Picture Placeholder 2"/>
          <p:cNvSpPr>
            <a:spLocks noGrp="1"/>
          </p:cNvSpPr>
          <p:nvPr>
            <p:ph type="pic" sz="quarter" idx="16"/>
          </p:nvPr>
        </p:nvSpPr>
        <p:spPr>
          <a:xfrm>
            <a:off x="914400" y="24148868"/>
            <a:ext cx="9715500" cy="7452360"/>
          </a:xfrm>
          <a:prstGeom prst="rect">
            <a:avLst/>
          </a:prstGeom>
          <a:solidFill>
            <a:schemeClr val="bg2">
              <a:lumMod val="85000"/>
            </a:schemeClr>
          </a:solidFill>
        </p:spPr>
        <p:txBody>
          <a:bodyPr/>
          <a:lstStyle>
            <a:lvl1pPr>
              <a:defRPr sz="2800"/>
            </a:lvl1pPr>
          </a:lstStyle>
          <a:p>
            <a:pPr marL="0" indent="0" algn="ctr">
              <a:buNone/>
            </a:pPr>
            <a:endParaRPr lang="en-US" dirty="0"/>
          </a:p>
        </p:txBody>
      </p:sp>
      <p:sp>
        <p:nvSpPr>
          <p:cNvPr id="8" name="Picture Placeholder 2"/>
          <p:cNvSpPr>
            <a:spLocks noGrp="1"/>
          </p:cNvSpPr>
          <p:nvPr>
            <p:ph type="pic" sz="quarter" idx="17"/>
          </p:nvPr>
        </p:nvSpPr>
        <p:spPr>
          <a:xfrm>
            <a:off x="914400" y="33162240"/>
            <a:ext cx="9715500" cy="7452360"/>
          </a:xfrm>
          <a:prstGeom prst="rect">
            <a:avLst/>
          </a:prstGeom>
          <a:solidFill>
            <a:schemeClr val="bg2">
              <a:lumMod val="85000"/>
            </a:schemeClr>
          </a:solidFill>
        </p:spPr>
        <p:txBody>
          <a:bodyPr/>
          <a:lstStyle>
            <a:lvl1pPr>
              <a:defRPr sz="2800"/>
            </a:lvl1pPr>
          </a:lstStyle>
          <a:p>
            <a:pPr marL="0" indent="0" algn="ctr">
              <a:buNone/>
            </a:pPr>
            <a:endParaRPr lang="en-US" dirty="0"/>
          </a:p>
        </p:txBody>
      </p:sp>
      <p:sp>
        <p:nvSpPr>
          <p:cNvPr id="11" name="Content Placeholder 9"/>
          <p:cNvSpPr>
            <a:spLocks noGrp="1"/>
          </p:cNvSpPr>
          <p:nvPr>
            <p:ph sz="quarter" idx="10"/>
          </p:nvPr>
        </p:nvSpPr>
        <p:spPr>
          <a:xfrm>
            <a:off x="914400" y="6515100"/>
            <a:ext cx="9715500" cy="16399329"/>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9"/>
          <p:cNvSpPr>
            <a:spLocks noGrp="1"/>
          </p:cNvSpPr>
          <p:nvPr>
            <p:ph sz="quarter" idx="18"/>
          </p:nvPr>
        </p:nvSpPr>
        <p:spPr>
          <a:xfrm>
            <a:off x="11618259" y="6515100"/>
            <a:ext cx="9744250" cy="2018755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9"/>
          <p:cNvSpPr>
            <a:spLocks noGrp="1"/>
          </p:cNvSpPr>
          <p:nvPr>
            <p:ph sz="quarter" idx="23"/>
          </p:nvPr>
        </p:nvSpPr>
        <p:spPr>
          <a:xfrm>
            <a:off x="11544300" y="34351737"/>
            <a:ext cx="9771541" cy="626286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4"/>
          </p:nvPr>
        </p:nvSpPr>
        <p:spPr>
          <a:xfrm>
            <a:off x="11544300" y="27305024"/>
            <a:ext cx="9771541" cy="640803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2"/>
          <p:cNvSpPr>
            <a:spLocks noGrp="1"/>
          </p:cNvSpPr>
          <p:nvPr>
            <p:ph type="pic" sz="quarter" idx="25"/>
          </p:nvPr>
        </p:nvSpPr>
        <p:spPr>
          <a:xfrm>
            <a:off x="22277860" y="18649950"/>
            <a:ext cx="9798050" cy="7452360"/>
          </a:xfrm>
          <a:prstGeom prst="rect">
            <a:avLst/>
          </a:prstGeom>
          <a:solidFill>
            <a:schemeClr val="bg2">
              <a:lumMod val="85000"/>
            </a:schemeClr>
          </a:solidFill>
        </p:spPr>
        <p:txBody>
          <a:bodyPr/>
          <a:lstStyle>
            <a:lvl1pPr>
              <a:defRPr sz="2800"/>
            </a:lvl1pPr>
          </a:lstStyle>
          <a:p>
            <a:pPr marL="0" indent="0" algn="ctr">
              <a:buNone/>
            </a:pPr>
            <a:endParaRPr lang="en-US" dirty="0"/>
          </a:p>
        </p:txBody>
      </p:sp>
      <p:sp>
        <p:nvSpPr>
          <p:cNvPr id="20" name="Content Placeholder 9"/>
          <p:cNvSpPr>
            <a:spLocks noGrp="1"/>
          </p:cNvSpPr>
          <p:nvPr>
            <p:ph sz="quarter" idx="20"/>
          </p:nvPr>
        </p:nvSpPr>
        <p:spPr>
          <a:xfrm>
            <a:off x="22277860" y="6515100"/>
            <a:ext cx="9798050" cy="1130184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9"/>
          <p:cNvSpPr>
            <a:spLocks noGrp="1"/>
          </p:cNvSpPr>
          <p:nvPr>
            <p:ph sz="quarter" idx="21"/>
          </p:nvPr>
        </p:nvSpPr>
        <p:spPr>
          <a:xfrm>
            <a:off x="22277860" y="26935315"/>
            <a:ext cx="9764240" cy="1367928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673856"/>
      </p:ext>
    </p:extLst>
  </p:cSld>
  <p:clrMapOvr>
    <a:masterClrMapping/>
  </p:clrMapOvr>
  <p:extLst>
    <p:ext uri="{DCECCB84-F9BA-43D5-87BE-67443E8EF086}">
      <p15:sldGuideLst xmlns:p15="http://schemas.microsoft.com/office/powerpoint/2012/main">
        <p15:guide id="1" orient="horz" pos="26496">
          <p15:clr>
            <a:srgbClr val="FBAE40"/>
          </p15:clr>
        </p15:guide>
        <p15:guide id="2" pos="576">
          <p15:clr>
            <a:srgbClr val="FBAE40"/>
          </p15:clr>
        </p15:guide>
        <p15:guide id="3" pos="20184">
          <p15:clr>
            <a:srgbClr val="FBAE40"/>
          </p15:clr>
        </p15:guide>
        <p15:guide id="4" orient="horz" pos="5016">
          <p15:clr>
            <a:srgbClr val="FBAE40"/>
          </p15:clr>
        </p15:guide>
        <p15:guide id="5" pos="13440">
          <p15:clr>
            <a:srgbClr val="FBAE40"/>
          </p15:clr>
        </p15:guide>
        <p15:guide id="6" pos="6696">
          <p15:clr>
            <a:srgbClr val="FBAE40"/>
          </p15:clr>
        </p15:guide>
        <p15:guide id="7" pos="7272">
          <p15:clr>
            <a:srgbClr val="FBAE40"/>
          </p15:clr>
        </p15:guide>
        <p15:guide id="8" pos="140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1CDCA-2143-4662-B25E-7D939B37E220}"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770380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1CDCA-2143-4662-B25E-7D939B37E220}"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1088730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71CDCA-2143-4662-B25E-7D939B37E220}"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3267116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1CDCA-2143-4662-B25E-7D939B37E220}" type="datetimeFigureOut">
              <a:rPr lang="en-US" smtClean="0"/>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2034801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1CDCA-2143-4662-B25E-7D939B37E220}" type="datetimeFigureOut">
              <a:rPr lang="en-US" smtClean="0"/>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598778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1CDCA-2143-4662-B25E-7D939B37E220}" type="datetimeFigureOut">
              <a:rPr lang="en-US" smtClean="0"/>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3735113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1771CDCA-2143-4662-B25E-7D939B37E220}"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368327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1771CDCA-2143-4662-B25E-7D939B37E220}"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21F4-A34F-403D-88FD-0686D4275478}" type="slidenum">
              <a:rPr lang="en-US" smtClean="0"/>
              <a:t>‹#›</a:t>
            </a:fld>
            <a:endParaRPr lang="en-US"/>
          </a:p>
        </p:txBody>
      </p:sp>
    </p:spTree>
    <p:extLst>
      <p:ext uri="{BB962C8B-B14F-4D97-AF65-F5344CB8AC3E}">
        <p14:creationId xmlns:p14="http://schemas.microsoft.com/office/powerpoint/2010/main" val="1490030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1771CDCA-2143-4662-B25E-7D939B37E220}" type="datetimeFigureOut">
              <a:rPr lang="en-US" smtClean="0"/>
              <a:t>4/27/2025</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1CDE21F4-A34F-403D-88FD-0686D4275478}" type="slidenum">
              <a:rPr lang="en-US" smtClean="0"/>
              <a:t>‹#›</a:t>
            </a:fld>
            <a:endParaRPr lang="en-US"/>
          </a:p>
        </p:txBody>
      </p:sp>
    </p:spTree>
    <p:extLst>
      <p:ext uri="{BB962C8B-B14F-4D97-AF65-F5344CB8AC3E}">
        <p14:creationId xmlns:p14="http://schemas.microsoft.com/office/powerpoint/2010/main" val="66081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emf"/><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package" Target="../embeddings/Microsoft_Visio_Drawing.vsdx"/><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277F1CA-B8C2-4CCD-B12C-E4F437F0543F}"/>
              </a:ext>
            </a:extLst>
          </p:cNvPr>
          <p:cNvPicPr>
            <a:picLocks noChangeAspect="1"/>
          </p:cNvPicPr>
          <p:nvPr/>
        </p:nvPicPr>
        <p:blipFill>
          <a:blip r:embed="rId2"/>
          <a:stretch>
            <a:fillRect/>
          </a:stretch>
        </p:blipFill>
        <p:spPr>
          <a:xfrm>
            <a:off x="9999" y="10946"/>
            <a:ext cx="32918400" cy="5203016"/>
          </a:xfrm>
          <a:prstGeom prst="rect">
            <a:avLst/>
          </a:prstGeom>
          <a:solidFill>
            <a:srgbClr val="8A1738"/>
          </a:solidFill>
        </p:spPr>
      </p:pic>
      <p:pic>
        <p:nvPicPr>
          <p:cNvPr id="26" name="Picture 25">
            <a:extLst>
              <a:ext uri="{FF2B5EF4-FFF2-40B4-BE49-F238E27FC236}">
                <a16:creationId xmlns:a16="http://schemas.microsoft.com/office/drawing/2014/main" id="{66493E91-7919-F2CD-BA75-0CACA3FA286E}"/>
              </a:ext>
            </a:extLst>
          </p:cNvPr>
          <p:cNvPicPr>
            <a:picLocks noChangeAspect="1"/>
          </p:cNvPicPr>
          <p:nvPr/>
        </p:nvPicPr>
        <p:blipFill>
          <a:blip r:embed="rId2"/>
          <a:stretch>
            <a:fillRect/>
          </a:stretch>
        </p:blipFill>
        <p:spPr>
          <a:xfrm>
            <a:off x="-35430" y="41338997"/>
            <a:ext cx="32953830" cy="2544391"/>
          </a:xfrm>
          <a:prstGeom prst="rect">
            <a:avLst/>
          </a:prstGeom>
        </p:spPr>
      </p:pic>
      <p:sp>
        <p:nvSpPr>
          <p:cNvPr id="32" name="Results Textbox">
            <a:extLst>
              <a:ext uri="{FF2B5EF4-FFF2-40B4-BE49-F238E27FC236}">
                <a16:creationId xmlns:a16="http://schemas.microsoft.com/office/drawing/2014/main" id="{97FE620B-B1B3-034A-B857-17EC491FCCA0}"/>
              </a:ext>
            </a:extLst>
          </p:cNvPr>
          <p:cNvSpPr txBox="1"/>
          <p:nvPr/>
        </p:nvSpPr>
        <p:spPr>
          <a:xfrm>
            <a:off x="22593299" y="6566483"/>
            <a:ext cx="9141759" cy="626005"/>
          </a:xfrm>
          <a:prstGeom prst="rect">
            <a:avLst/>
          </a:prstGeom>
          <a:noFill/>
          <a:effectLst/>
        </p:spPr>
        <p:txBody>
          <a:bodyPr wrap="square">
            <a:spAutoFit/>
          </a:bodyPr>
          <a:lstStyle/>
          <a:p>
            <a:pPr>
              <a:lnSpc>
                <a:spcPts val="4039"/>
              </a:lnSpc>
              <a:spcAft>
                <a:spcPts val="1054"/>
              </a:spcAft>
              <a:defRPr/>
            </a:pPr>
            <a:r>
              <a:rPr lang="en-US" sz="4400" b="1" dirty="0">
                <a:solidFill>
                  <a:srgbClr val="C23B4E"/>
                </a:solidFill>
                <a:latin typeface="+mj-lt"/>
                <a:ea typeface="ＭＳ Ｐゴシック" charset="-128"/>
              </a:rPr>
              <a:t>Final Design</a:t>
            </a:r>
          </a:p>
        </p:txBody>
      </p:sp>
      <p:sp>
        <p:nvSpPr>
          <p:cNvPr id="86" name="TextBox 85">
            <a:extLst>
              <a:ext uri="{FF2B5EF4-FFF2-40B4-BE49-F238E27FC236}">
                <a16:creationId xmlns:a16="http://schemas.microsoft.com/office/drawing/2014/main" id="{AE596450-02D7-973F-A451-05D1134554BE}"/>
              </a:ext>
            </a:extLst>
          </p:cNvPr>
          <p:cNvSpPr txBox="1"/>
          <p:nvPr/>
        </p:nvSpPr>
        <p:spPr>
          <a:xfrm>
            <a:off x="1062810" y="10650714"/>
            <a:ext cx="9225330" cy="18717945"/>
          </a:xfrm>
          <a:prstGeom prst="rect">
            <a:avLst/>
          </a:prstGeom>
          <a:noFill/>
        </p:spPr>
        <p:txBody>
          <a:bodyPr wrap="square" rtlCol="0">
            <a:spAutoFit/>
          </a:bodyPr>
          <a:lstStyle/>
          <a:p>
            <a:pPr algn="ctr">
              <a:lnSpc>
                <a:spcPts val="4039"/>
              </a:lnSpc>
              <a:spcAft>
                <a:spcPts val="1054"/>
              </a:spcAft>
            </a:pPr>
            <a:br>
              <a:rPr lang="en-US" sz="2800" dirty="0">
                <a:solidFill>
                  <a:srgbClr val="C23B4E"/>
                </a:solidFill>
                <a:latin typeface="Times New Roman" panose="02020603050405020304" pitchFamily="18" charset="0"/>
                <a:ea typeface="ＭＳ Ｐゴシック" charset="-128"/>
                <a:cs typeface="Times New Roman" panose="02020603050405020304" pitchFamily="18" charset="0"/>
              </a:rPr>
            </a:br>
            <a:r>
              <a:rPr lang="en-US" sz="2800" b="1" dirty="0">
                <a:solidFill>
                  <a:srgbClr val="C23B4E"/>
                </a:solidFill>
                <a:latin typeface="+mj-lt"/>
                <a:ea typeface="ＭＳ Ｐゴシック" charset="-128"/>
              </a:rPr>
              <a:t>Problem Statement </a:t>
            </a:r>
            <a:endParaRPr lang="en-US" sz="3600" b="1" dirty="0">
              <a:solidFill>
                <a:srgbClr val="C23B4E"/>
              </a:solidFill>
              <a:latin typeface="+mj-lt"/>
              <a:ea typeface="ＭＳ Ｐゴシック" charset="-128"/>
            </a:endParaRPr>
          </a:p>
          <a:p>
            <a:pPr algn="just"/>
            <a:endParaRPr lang="en-US" sz="2800" dirty="0">
              <a:latin typeface="Times New Roman" panose="02020603050405020304" pitchFamily="18" charset="0"/>
              <a:ea typeface="ＭＳ Ｐゴシック" charset="-128"/>
              <a:cs typeface="Times New Roman" panose="02020603050405020304" pitchFamily="18" charset="0"/>
            </a:endParaRP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Transportation in controlled environments, such as campuses and resorts, faces challenges:</a:t>
            </a:r>
          </a:p>
          <a:p>
            <a:pPr algn="just"/>
            <a:endPar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endParaRP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inefficiency, high operational costs.</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Safety risks due to human error, which causes 90% of traffic incidents globally. </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Environmental concerns from fossil fuel use. </a:t>
            </a:r>
          </a:p>
          <a:p>
            <a:pPr algn="just"/>
            <a:endParaRPr lang="en-US" sz="2800" b="1"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endParaRPr>
          </a:p>
          <a:p>
            <a:pPr algn="ctr"/>
            <a:r>
              <a:rPr lang="en-US" sz="2800" b="1" dirty="0">
                <a:solidFill>
                  <a:srgbClr val="C23B4E"/>
                </a:solidFill>
                <a:latin typeface="+mj-lt"/>
                <a:ea typeface="ＭＳ Ｐゴシック" charset="-128"/>
              </a:rPr>
              <a:t>Project Objectives </a:t>
            </a:r>
          </a:p>
          <a:p>
            <a:pPr algn="just"/>
            <a:r>
              <a:rPr lang="en-US" sz="2800" dirty="0">
                <a:latin typeface="Times New Roman" panose="02020603050405020304" pitchFamily="18" charset="0"/>
                <a:ea typeface="ＭＳ Ｐゴシック" charset="-128"/>
                <a:cs typeface="Times New Roman" panose="02020603050405020304" pitchFamily="18" charset="0"/>
              </a:rPr>
              <a:t> </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Develop a Level 4 autonomous golf cart.</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Integrate advanced sensors.</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Use ROS 2 for sensor fusion and real-time communication between components.</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Process data in real time.</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Implement obstacle detection and avoidance.</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Develop navigation and path planning algorithms</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Ensure cost-effectiveness.</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Thoroughly test and validate.</a:t>
            </a:r>
          </a:p>
          <a:p>
            <a:pPr algn="just"/>
            <a:endParaRPr lang="en-US" sz="2800" dirty="0">
              <a:latin typeface="Times New Roman" panose="02020603050405020304" pitchFamily="18" charset="0"/>
              <a:ea typeface="ＭＳ Ｐゴシック" charset="-128"/>
              <a:cs typeface="Times New Roman" panose="02020603050405020304" pitchFamily="18" charset="0"/>
            </a:endParaRPr>
          </a:p>
          <a:p>
            <a:pPr algn="ctr">
              <a:lnSpc>
                <a:spcPts val="4039"/>
              </a:lnSpc>
              <a:spcAft>
                <a:spcPts val="1054"/>
              </a:spcAft>
            </a:pPr>
            <a:r>
              <a:rPr lang="en-US" sz="2800" b="1" dirty="0">
                <a:solidFill>
                  <a:srgbClr val="C23B4E"/>
                </a:solidFill>
                <a:latin typeface="+mj-lt"/>
                <a:ea typeface="ＭＳ Ｐゴシック" charset="-128"/>
              </a:rPr>
              <a:t>Project Constraints</a:t>
            </a:r>
          </a:p>
          <a:p>
            <a:pPr algn="just"/>
            <a:endParaRPr lang="en-US" sz="2800" dirty="0">
              <a:latin typeface="Times New Roman" panose="02020603050405020304" pitchFamily="18" charset="0"/>
              <a:ea typeface="ＭＳ Ｐゴシック" charset="-128"/>
              <a:cs typeface="Times New Roman" panose="02020603050405020304" pitchFamily="18" charset="0"/>
            </a:endParaRPr>
          </a:p>
          <a:p>
            <a:pPr algn="just"/>
            <a:r>
              <a:rPr lang="en-US" sz="2800" b="1"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 Technical &amp; Design Constraints</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Real-Time Responsiveness.</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Power Efficiency.</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Environmental Impact.</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Safety &amp; Collision Avoidance.</a:t>
            </a:r>
          </a:p>
          <a:p>
            <a:pPr marL="457200" indent="-457200" algn="just">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Data Security &amp; Privacy.</a:t>
            </a:r>
          </a:p>
          <a:p>
            <a:pPr algn="just"/>
            <a:endPar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endParaRPr>
          </a:p>
          <a:p>
            <a:pPr algn="just"/>
            <a:r>
              <a:rPr lang="en-US" sz="2800" b="1"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Logistical &amp; Organizational Constraints</a:t>
            </a: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Limited Time.</a:t>
            </a: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No Initial Golf Cart.</a:t>
            </a: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Small Team Size.</a:t>
            </a: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No Workspace Initially.</a:t>
            </a: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No Financial Sponsorship.</a:t>
            </a:r>
          </a:p>
          <a:p>
            <a:pPr algn="just"/>
            <a:endPar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endParaRPr>
          </a:p>
          <a:p>
            <a:pPr algn="just"/>
            <a:endPar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endParaRPr>
          </a:p>
          <a:p>
            <a:pPr algn="just"/>
            <a:endParaRPr lang="en-US" sz="2800" dirty="0">
              <a:latin typeface="Times New Roman" panose="02020603050405020304" pitchFamily="18" charset="0"/>
              <a:ea typeface="ＭＳ Ｐゴシック" charset="-128"/>
              <a:cs typeface="Times New Roman" panose="02020603050405020304" pitchFamily="18" charset="0"/>
            </a:endParaRPr>
          </a:p>
        </p:txBody>
      </p:sp>
      <p:sp>
        <p:nvSpPr>
          <p:cNvPr id="162" name="Poster Title">
            <a:extLst>
              <a:ext uri="{FF2B5EF4-FFF2-40B4-BE49-F238E27FC236}">
                <a16:creationId xmlns:a16="http://schemas.microsoft.com/office/drawing/2014/main" id="{122F9996-072B-864B-B6D4-4A5589C42C97}"/>
              </a:ext>
            </a:extLst>
          </p:cNvPr>
          <p:cNvSpPr>
            <a:spLocks noChangeArrowheads="1"/>
          </p:cNvSpPr>
          <p:nvPr/>
        </p:nvSpPr>
        <p:spPr bwMode="auto">
          <a:xfrm>
            <a:off x="841822" y="527778"/>
            <a:ext cx="22455878" cy="110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r>
              <a:rPr lang="en-US"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Autonomous Golf Cart</a:t>
            </a:r>
            <a:endParaRPr lang="en-US" altLang="en-US" sz="3200" dirty="0">
              <a:solidFill>
                <a:srgbClr val="FFFFFF"/>
              </a:solidFill>
              <a:latin typeface="Times New Roman" panose="02020603050405020304" pitchFamily="18" charset="0"/>
              <a:ea typeface="Arial" charset="0"/>
              <a:cs typeface="Times New Roman" panose="02020603050405020304" pitchFamily="18" charset="0"/>
            </a:endParaRPr>
          </a:p>
        </p:txBody>
      </p:sp>
      <p:sp>
        <p:nvSpPr>
          <p:cNvPr id="11" name="Introduction Textbox">
            <a:extLst>
              <a:ext uri="{FF2B5EF4-FFF2-40B4-BE49-F238E27FC236}">
                <a16:creationId xmlns:a16="http://schemas.microsoft.com/office/drawing/2014/main" id="{6CC485F0-7442-924B-A2B4-16DCD837442F}"/>
              </a:ext>
            </a:extLst>
          </p:cNvPr>
          <p:cNvSpPr txBox="1">
            <a:spLocks noChangeArrowheads="1"/>
          </p:cNvSpPr>
          <p:nvPr/>
        </p:nvSpPr>
        <p:spPr bwMode="auto">
          <a:xfrm>
            <a:off x="1139937" y="6494485"/>
            <a:ext cx="9231406" cy="3762568"/>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gn="ctr">
              <a:lnSpc>
                <a:spcPts val="4039"/>
              </a:lnSpc>
              <a:spcAft>
                <a:spcPts val="1054"/>
              </a:spcAft>
            </a:pPr>
            <a:r>
              <a:rPr lang="en-US" sz="4400" b="1" dirty="0">
                <a:solidFill>
                  <a:srgbClr val="C23B4E"/>
                </a:solidFill>
                <a:latin typeface="+mj-lt"/>
              </a:rPr>
              <a:t>Introduction</a:t>
            </a:r>
          </a:p>
          <a:p>
            <a:pPr algn="just"/>
            <a:r>
              <a:rPr lang="en-US" altLang="en-US" sz="2800" dirty="0">
                <a:solidFill>
                  <a:schemeClr val="tx1">
                    <a:lumMod val="50000"/>
                  </a:schemeClr>
                </a:solidFill>
                <a:latin typeface="Times New Roman" panose="02020603050405020304" pitchFamily="18" charset="0"/>
                <a:cs typeface="Times New Roman" panose="02020603050405020304" pitchFamily="18" charset="0"/>
              </a:rPr>
              <a:t>This project develops a Level 4 autonomous golf</a:t>
            </a:r>
          </a:p>
          <a:p>
            <a:pPr algn="just"/>
            <a:r>
              <a:rPr lang="en-US" altLang="en-US" sz="2800" dirty="0">
                <a:solidFill>
                  <a:schemeClr val="tx1">
                    <a:lumMod val="50000"/>
                  </a:schemeClr>
                </a:solidFill>
                <a:latin typeface="Times New Roman" panose="02020603050405020304" pitchFamily="18" charset="0"/>
                <a:cs typeface="Times New Roman" panose="02020603050405020304" pitchFamily="18" charset="0"/>
              </a:rPr>
              <a:t>cart for safe navigation in controlled environments.</a:t>
            </a:r>
          </a:p>
          <a:p>
            <a:pPr algn="just"/>
            <a:r>
              <a:rPr lang="en-US" altLang="en-US" sz="2800" dirty="0">
                <a:solidFill>
                  <a:schemeClr val="tx1">
                    <a:lumMod val="50000"/>
                  </a:schemeClr>
                </a:solidFill>
                <a:latin typeface="Times New Roman" panose="02020603050405020304" pitchFamily="18" charset="0"/>
                <a:cs typeface="Times New Roman" panose="02020603050405020304" pitchFamily="18" charset="0"/>
              </a:rPr>
              <a:t>Built on ROS 2 and Jetson Orin NX, the system</a:t>
            </a:r>
          </a:p>
          <a:p>
            <a:pPr algn="just"/>
            <a:r>
              <a:rPr lang="en-US" altLang="en-US" sz="2800" dirty="0">
                <a:solidFill>
                  <a:schemeClr val="tx1">
                    <a:lumMod val="50000"/>
                  </a:schemeClr>
                </a:solidFill>
                <a:latin typeface="Times New Roman" panose="02020603050405020304" pitchFamily="18" charset="0"/>
                <a:cs typeface="Times New Roman" panose="02020603050405020304" pitchFamily="18" charset="0"/>
              </a:rPr>
              <a:t>integrates real-time sensing, mapping, and motion</a:t>
            </a:r>
          </a:p>
          <a:p>
            <a:pPr algn="just"/>
            <a:r>
              <a:rPr lang="en-US" altLang="en-US" sz="2800" dirty="0">
                <a:solidFill>
                  <a:schemeClr val="tx1">
                    <a:lumMod val="50000"/>
                  </a:schemeClr>
                </a:solidFill>
                <a:latin typeface="Times New Roman" panose="02020603050405020304" pitchFamily="18" charset="0"/>
                <a:cs typeface="Times New Roman" panose="02020603050405020304" pitchFamily="18" charset="0"/>
              </a:rPr>
              <a:t>control. A working prototype on a compact vehicle</a:t>
            </a:r>
          </a:p>
          <a:p>
            <a:pPr algn="just"/>
            <a:r>
              <a:rPr lang="en-US" altLang="en-US" sz="2800" dirty="0">
                <a:solidFill>
                  <a:schemeClr val="tx1">
                    <a:lumMod val="50000"/>
                  </a:schemeClr>
                </a:solidFill>
                <a:latin typeface="Times New Roman" panose="02020603050405020304" pitchFamily="18" charset="0"/>
                <a:cs typeface="Times New Roman" panose="02020603050405020304" pitchFamily="18" charset="0"/>
              </a:rPr>
              <a:t>demonstrates key features and sets the stage for</a:t>
            </a:r>
          </a:p>
          <a:p>
            <a:pPr algn="just"/>
            <a:r>
              <a:rPr lang="en-US" altLang="en-US" sz="2800" dirty="0">
                <a:solidFill>
                  <a:schemeClr val="tx1">
                    <a:lumMod val="50000"/>
                  </a:schemeClr>
                </a:solidFill>
                <a:latin typeface="Times New Roman" panose="02020603050405020304" pitchFamily="18" charset="0"/>
                <a:cs typeface="Times New Roman" panose="02020603050405020304" pitchFamily="18" charset="0"/>
              </a:rPr>
              <a:t>future full-scale deployment.</a:t>
            </a:r>
            <a:endParaRPr lang="en-US" altLang="en-US" sz="2800" dirty="0">
              <a:latin typeface="Times New Roman" panose="02020603050405020304" pitchFamily="18" charset="0"/>
              <a:cs typeface="Times New Roman" panose="02020603050405020304" pitchFamily="18" charset="0"/>
            </a:endParaRPr>
          </a:p>
        </p:txBody>
      </p:sp>
      <p:sp>
        <p:nvSpPr>
          <p:cNvPr id="15" name="Data Analysis Textbox">
            <a:extLst>
              <a:ext uri="{FF2B5EF4-FFF2-40B4-BE49-F238E27FC236}">
                <a16:creationId xmlns:a16="http://schemas.microsoft.com/office/drawing/2014/main" id="{D2D38290-E5F3-D246-A2F5-6C432990F86D}"/>
              </a:ext>
            </a:extLst>
          </p:cNvPr>
          <p:cNvSpPr txBox="1"/>
          <p:nvPr/>
        </p:nvSpPr>
        <p:spPr>
          <a:xfrm>
            <a:off x="11772900" y="6566483"/>
            <a:ext cx="9796182" cy="626005"/>
          </a:xfrm>
          <a:prstGeom prst="rect">
            <a:avLst/>
          </a:prstGeom>
          <a:noFill/>
          <a:effectLst/>
        </p:spPr>
        <p:txBody>
          <a:bodyPr wrap="square">
            <a:spAutoFit/>
          </a:bodyPr>
          <a:lstStyle/>
          <a:p>
            <a:pPr>
              <a:lnSpc>
                <a:spcPts val="4039"/>
              </a:lnSpc>
              <a:spcAft>
                <a:spcPts val="1054"/>
              </a:spcAft>
              <a:defRPr/>
            </a:pPr>
            <a:r>
              <a:rPr lang="en-US" sz="4400" b="1" dirty="0">
                <a:solidFill>
                  <a:srgbClr val="C23B4E"/>
                </a:solidFill>
                <a:latin typeface="+mj-lt"/>
                <a:ea typeface="ＭＳ Ｐゴシック" charset="-128"/>
              </a:rPr>
              <a:t>Implementation and Testing</a:t>
            </a:r>
          </a:p>
        </p:txBody>
      </p:sp>
      <p:sp>
        <p:nvSpPr>
          <p:cNvPr id="38" name="Conclusion Analysis Textbox">
            <a:extLst>
              <a:ext uri="{FF2B5EF4-FFF2-40B4-BE49-F238E27FC236}">
                <a16:creationId xmlns:a16="http://schemas.microsoft.com/office/drawing/2014/main" id="{14CB0EA0-C5A2-F042-A35B-A8E785B470A6}"/>
              </a:ext>
            </a:extLst>
          </p:cNvPr>
          <p:cNvSpPr txBox="1"/>
          <p:nvPr/>
        </p:nvSpPr>
        <p:spPr>
          <a:xfrm>
            <a:off x="12021885" y="32457335"/>
            <a:ext cx="8839200" cy="9202519"/>
          </a:xfrm>
          <a:prstGeom prst="rect">
            <a:avLst/>
          </a:prstGeom>
          <a:noFill/>
          <a:effectLst/>
        </p:spPr>
        <p:txBody>
          <a:bodyPr wrap="square">
            <a:spAutoFit/>
          </a:bodyPr>
          <a:lstStyle/>
          <a:p>
            <a:br>
              <a:rPr lang="en-US" sz="4400" b="1" dirty="0">
                <a:solidFill>
                  <a:srgbClr val="005BBB"/>
                </a:solidFill>
                <a:latin typeface="+mj-lt"/>
              </a:rPr>
            </a:br>
            <a:r>
              <a:rPr lang="en-US" sz="4400" b="1" dirty="0">
                <a:solidFill>
                  <a:srgbClr val="C23B4E"/>
                </a:solidFill>
                <a:latin typeface="+mj-lt"/>
              </a:rPr>
              <a:t>Conclusion and Future Work</a:t>
            </a:r>
            <a:endParaRPr lang="en-US" sz="2800" dirty="0">
              <a:latin typeface="Times New Roman" panose="02020603050405020304" pitchFamily="18" charset="0"/>
              <a:ea typeface="ＭＳ Ｐゴシック" charset="-128"/>
              <a:cs typeface="Times New Roman" panose="02020603050405020304" pitchFamily="18" charset="0"/>
            </a:endParaRPr>
          </a:p>
          <a:p>
            <a:pPr algn="l"/>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This project successfully demonstrates a functional prototype of a Level 4 autonomous golf cart system, developed using ROS 2, Jetson Orin NX, and a suite of sensors. Key functionalities such as obstacle detection, emergency stopping, and environment mapping were</a:t>
            </a:r>
          </a:p>
          <a:p>
            <a:pPr algn="l"/>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achieved on a modular test platform. The system lays a strong foundation for future upgrades like full navigation, YOLO-based object detection, and deployment on a full-scale golf cart.</a:t>
            </a:r>
          </a:p>
          <a:p>
            <a:pPr marL="457200" indent="-457200" algn="l">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Transition to a Full-Sized Golf Cart</a:t>
            </a:r>
          </a:p>
          <a:p>
            <a:pPr marL="457200" indent="-457200" algn="l">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Enhanced Object Detection and Avoidance</a:t>
            </a:r>
          </a:p>
          <a:p>
            <a:pPr marL="457200" indent="-457200" algn="l">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Advanced Path Planning and Navigation</a:t>
            </a:r>
          </a:p>
          <a:p>
            <a:pPr marL="457200" indent="-457200" algn="l">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Improved System Calibration and Performance Tuning</a:t>
            </a:r>
          </a:p>
          <a:p>
            <a:pPr marL="457200" indent="-457200" algn="l">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Power and Runtime Optimization</a:t>
            </a:r>
          </a:p>
          <a:p>
            <a:pPr marL="457200" indent="-457200" algn="l">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Security and Data Handling Enhancements</a:t>
            </a:r>
          </a:p>
          <a:p>
            <a:pPr marL="457200" indent="-457200" algn="l">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Expanded Testing Conditions</a:t>
            </a:r>
          </a:p>
          <a:p>
            <a:pPr marL="457200" indent="-457200" algn="l">
              <a:buFont typeface="Arial" panose="020B0604020202020204" pitchFamily="34" charset="0"/>
              <a:buChar cha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Reintegrating a depth-sensing camera </a:t>
            </a:r>
          </a:p>
          <a:p>
            <a:pPr algn="l"/>
            <a:endPar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endParaRPr>
          </a:p>
        </p:txBody>
      </p:sp>
      <p:sp>
        <p:nvSpPr>
          <p:cNvPr id="161" name="Contact information">
            <a:extLst>
              <a:ext uri="{FF2B5EF4-FFF2-40B4-BE49-F238E27FC236}">
                <a16:creationId xmlns:a16="http://schemas.microsoft.com/office/drawing/2014/main" id="{46B75218-4A30-B649-8AF6-1D57473CD05A}"/>
              </a:ext>
            </a:extLst>
          </p:cNvPr>
          <p:cNvSpPr/>
          <p:nvPr/>
        </p:nvSpPr>
        <p:spPr>
          <a:xfrm>
            <a:off x="22342899" y="41826295"/>
            <a:ext cx="10575501" cy="1496100"/>
          </a:xfrm>
          <a:prstGeom prst="rect">
            <a:avLst/>
          </a:prstGeom>
        </p:spPr>
        <p:txBody>
          <a:bodyPr wrap="square">
            <a:noAutofit/>
          </a:bodyPr>
          <a:lstStyle/>
          <a:p>
            <a:pPr>
              <a:spcAft>
                <a:spcPts val="400"/>
              </a:spcAft>
              <a:defRPr/>
            </a:pPr>
            <a:r>
              <a:rPr lang="en-US" altLang="en-US" sz="2800" dirty="0">
                <a:solidFill>
                  <a:schemeClr val="bg1"/>
                </a:solidFill>
                <a:ea typeface="Arial" charset="0"/>
              </a:rPr>
              <a:t>Computer Science and Engineering Department </a:t>
            </a:r>
          </a:p>
          <a:p>
            <a:pPr>
              <a:spcAft>
                <a:spcPts val="400"/>
              </a:spcAft>
              <a:defRPr/>
            </a:pPr>
            <a:r>
              <a:rPr lang="en-US" altLang="en-US" sz="2800" dirty="0">
                <a:solidFill>
                  <a:schemeClr val="bg1"/>
                </a:solidFill>
                <a:ea typeface="Arial" charset="0"/>
              </a:rPr>
              <a:t>Qatar University</a:t>
            </a:r>
          </a:p>
          <a:p>
            <a:pPr>
              <a:spcAft>
                <a:spcPts val="400"/>
              </a:spcAft>
              <a:defRPr/>
            </a:pPr>
            <a:r>
              <a:rPr lang="en-US" altLang="en-US" sz="2800" dirty="0">
                <a:solidFill>
                  <a:schemeClr val="bg1"/>
                </a:solidFill>
                <a:ea typeface="Arial" charset="0"/>
              </a:rPr>
              <a:t>2024 – 2025</a:t>
            </a:r>
          </a:p>
        </p:txBody>
      </p:sp>
      <p:sp>
        <p:nvSpPr>
          <p:cNvPr id="5" name="TextBox 4">
            <a:extLst>
              <a:ext uri="{FF2B5EF4-FFF2-40B4-BE49-F238E27FC236}">
                <a16:creationId xmlns:a16="http://schemas.microsoft.com/office/drawing/2014/main" id="{DB93FAAE-102E-F039-3179-D206C5CA29C7}"/>
              </a:ext>
            </a:extLst>
          </p:cNvPr>
          <p:cNvSpPr txBox="1"/>
          <p:nvPr/>
        </p:nvSpPr>
        <p:spPr>
          <a:xfrm>
            <a:off x="847248" y="4416011"/>
            <a:ext cx="7283598" cy="708207"/>
          </a:xfrm>
          <a:prstGeom prst="rect">
            <a:avLst/>
          </a:prstGeom>
          <a:noFill/>
        </p:spPr>
        <p:txBody>
          <a:bodyPr wrap="square" rtlCol="0">
            <a:spAutoFit/>
          </a:bodyPr>
          <a:lstStyle/>
          <a:p>
            <a:r>
              <a:rPr lang="en-US" sz="4002" b="1" dirty="0">
                <a:solidFill>
                  <a:schemeClr val="bg1"/>
                </a:solidFill>
                <a:latin typeface="Times New Roman" panose="02020603050405020304" pitchFamily="18" charset="0"/>
                <a:cs typeface="Times New Roman" panose="02020603050405020304" pitchFamily="18" charset="0"/>
              </a:rPr>
              <a:t>Dr. Uvais Qidwai</a:t>
            </a:r>
          </a:p>
        </p:txBody>
      </p:sp>
      <p:cxnSp>
        <p:nvCxnSpPr>
          <p:cNvPr id="7" name="Straight Connector 6">
            <a:extLst>
              <a:ext uri="{FF2B5EF4-FFF2-40B4-BE49-F238E27FC236}">
                <a16:creationId xmlns:a16="http://schemas.microsoft.com/office/drawing/2014/main" id="{4F3A21E0-7E89-7FCF-0BED-28AC42F18859}"/>
              </a:ext>
            </a:extLst>
          </p:cNvPr>
          <p:cNvCxnSpPr/>
          <p:nvPr/>
        </p:nvCxnSpPr>
        <p:spPr>
          <a:xfrm>
            <a:off x="771153" y="3189831"/>
            <a:ext cx="1898542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9" name="Straight Connector 8">
            <a:extLst>
              <a:ext uri="{FF2B5EF4-FFF2-40B4-BE49-F238E27FC236}">
                <a16:creationId xmlns:a16="http://schemas.microsoft.com/office/drawing/2014/main" id="{EBD53F80-A37B-1874-7BDD-DB435A033CEC}"/>
              </a:ext>
            </a:extLst>
          </p:cNvPr>
          <p:cNvCxnSpPr>
            <a:cxnSpLocks/>
          </p:cNvCxnSpPr>
          <p:nvPr/>
        </p:nvCxnSpPr>
        <p:spPr>
          <a:xfrm>
            <a:off x="1139937" y="10988221"/>
            <a:ext cx="9007469" cy="0"/>
          </a:xfrm>
          <a:prstGeom prst="line">
            <a:avLst/>
          </a:prstGeom>
        </p:spPr>
        <p:style>
          <a:lnRef idx="3">
            <a:schemeClr val="accent3"/>
          </a:lnRef>
          <a:fillRef idx="0">
            <a:schemeClr val="accent3"/>
          </a:fillRef>
          <a:effectRef idx="2">
            <a:schemeClr val="accent3"/>
          </a:effectRef>
          <a:fontRef idx="minor">
            <a:schemeClr val="tx1"/>
          </a:fontRef>
        </p:style>
      </p:cxnSp>
      <p:sp>
        <p:nvSpPr>
          <p:cNvPr id="85" name="TextBox 84">
            <a:extLst>
              <a:ext uri="{FF2B5EF4-FFF2-40B4-BE49-F238E27FC236}">
                <a16:creationId xmlns:a16="http://schemas.microsoft.com/office/drawing/2014/main" id="{FCC80F17-E157-6E59-70F6-10062E97AF71}"/>
              </a:ext>
            </a:extLst>
          </p:cNvPr>
          <p:cNvSpPr txBox="1"/>
          <p:nvPr/>
        </p:nvSpPr>
        <p:spPr>
          <a:xfrm>
            <a:off x="771153" y="3647541"/>
            <a:ext cx="14672760" cy="985206"/>
          </a:xfrm>
          <a:prstGeom prst="rect">
            <a:avLst/>
          </a:prstGeom>
          <a:noFill/>
        </p:spPr>
        <p:txBody>
          <a:bodyPr wrap="square" rtlCol="0">
            <a:spAutoFit/>
          </a:bodyPr>
          <a:lstStyle/>
          <a:p>
            <a:r>
              <a:rPr lang="en-US" sz="4002" dirty="0">
                <a:solidFill>
                  <a:schemeClr val="bg1"/>
                </a:solidFill>
                <a:latin typeface="Times New Roman" panose="02020603050405020304" pitchFamily="18" charset="0"/>
                <a:cs typeface="Times New Roman" panose="02020603050405020304" pitchFamily="18" charset="0"/>
              </a:rPr>
              <a:t>Abdelaziz Shehata • Zabin Al-Dosari • Abdulla Musa </a:t>
            </a:r>
          </a:p>
          <a:p>
            <a:endParaRPr lang="en-US" dirty="0"/>
          </a:p>
        </p:txBody>
      </p:sp>
      <p:cxnSp>
        <p:nvCxnSpPr>
          <p:cNvPr id="88" name="Straight Connector 87">
            <a:extLst>
              <a:ext uri="{FF2B5EF4-FFF2-40B4-BE49-F238E27FC236}">
                <a16:creationId xmlns:a16="http://schemas.microsoft.com/office/drawing/2014/main" id="{B87499CF-2D3D-3E36-637E-75B010196B51}"/>
              </a:ext>
            </a:extLst>
          </p:cNvPr>
          <p:cNvCxnSpPr>
            <a:cxnSpLocks/>
          </p:cNvCxnSpPr>
          <p:nvPr/>
        </p:nvCxnSpPr>
        <p:spPr>
          <a:xfrm>
            <a:off x="1062810" y="27665045"/>
            <a:ext cx="9007469" cy="0"/>
          </a:xfrm>
          <a:prstGeom prst="line">
            <a:avLst/>
          </a:prstGeom>
        </p:spPr>
        <p:style>
          <a:lnRef idx="3">
            <a:schemeClr val="accent3"/>
          </a:lnRef>
          <a:fillRef idx="0">
            <a:schemeClr val="accent3"/>
          </a:fillRef>
          <a:effectRef idx="2">
            <a:schemeClr val="accent3"/>
          </a:effectRef>
          <a:fontRef idx="minor">
            <a:schemeClr val="tx1"/>
          </a:fontRef>
        </p:style>
      </p:cxnSp>
      <p:sp>
        <p:nvSpPr>
          <p:cNvPr id="90" name="TextBox 89">
            <a:extLst>
              <a:ext uri="{FF2B5EF4-FFF2-40B4-BE49-F238E27FC236}">
                <a16:creationId xmlns:a16="http://schemas.microsoft.com/office/drawing/2014/main" id="{C4BFF275-D718-68A7-A5E9-15CFF5CB0AE9}"/>
              </a:ext>
            </a:extLst>
          </p:cNvPr>
          <p:cNvSpPr txBox="1"/>
          <p:nvPr/>
        </p:nvSpPr>
        <p:spPr>
          <a:xfrm>
            <a:off x="12112352" y="21283228"/>
            <a:ext cx="8713694" cy="2246769"/>
          </a:xfrm>
          <a:prstGeom prst="rect">
            <a:avLst/>
          </a:prstGeom>
          <a:noFill/>
        </p:spPr>
        <p:txBody>
          <a:bodyPr wrap="square" rtlCol="0">
            <a:spAutoFit/>
          </a:bodyPr>
          <a:lstStyle/>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The system uses a modular hardware architecture</a:t>
            </a: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centered on the Jetson Orin NX, integrating sensing,</a:t>
            </a: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vision, control, and power subsystems for autonomous</a:t>
            </a: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operation. This design ensures flexibility, scalability,</a:t>
            </a:r>
          </a:p>
          <a:p>
            <a:pPr algn="just"/>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and ease of testing and future upgrades.</a:t>
            </a:r>
          </a:p>
        </p:txBody>
      </p:sp>
      <p:sp>
        <p:nvSpPr>
          <p:cNvPr id="94" name="Introduction Textbox">
            <a:extLst>
              <a:ext uri="{FF2B5EF4-FFF2-40B4-BE49-F238E27FC236}">
                <a16:creationId xmlns:a16="http://schemas.microsoft.com/office/drawing/2014/main" id="{21361F6C-07EF-3AA9-0D67-B6C5DACE5465}"/>
              </a:ext>
            </a:extLst>
          </p:cNvPr>
          <p:cNvSpPr txBox="1">
            <a:spLocks noChangeArrowheads="1"/>
          </p:cNvSpPr>
          <p:nvPr/>
        </p:nvSpPr>
        <p:spPr bwMode="auto">
          <a:xfrm>
            <a:off x="1064429" y="28283295"/>
            <a:ext cx="9231406" cy="626005"/>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039"/>
              </a:lnSpc>
              <a:spcAft>
                <a:spcPts val="1054"/>
              </a:spcAft>
            </a:pPr>
            <a:r>
              <a:rPr lang="en-US" sz="4400" b="1" dirty="0">
                <a:solidFill>
                  <a:srgbClr val="C23B4E"/>
                </a:solidFill>
                <a:latin typeface="+mj-lt"/>
              </a:rPr>
              <a:t>High – Level Architecture </a:t>
            </a:r>
          </a:p>
        </p:txBody>
      </p:sp>
      <p:cxnSp>
        <p:nvCxnSpPr>
          <p:cNvPr id="116" name="Straight Connector 115">
            <a:extLst>
              <a:ext uri="{FF2B5EF4-FFF2-40B4-BE49-F238E27FC236}">
                <a16:creationId xmlns:a16="http://schemas.microsoft.com/office/drawing/2014/main" id="{E78B3CBC-3859-05B9-0910-B702A31856CE}"/>
              </a:ext>
            </a:extLst>
          </p:cNvPr>
          <p:cNvCxnSpPr>
            <a:cxnSpLocks/>
          </p:cNvCxnSpPr>
          <p:nvPr/>
        </p:nvCxnSpPr>
        <p:spPr>
          <a:xfrm>
            <a:off x="11937750" y="32851764"/>
            <a:ext cx="9007469"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Results Textbox">
            <a:extLst>
              <a:ext uri="{FF2B5EF4-FFF2-40B4-BE49-F238E27FC236}">
                <a16:creationId xmlns:a16="http://schemas.microsoft.com/office/drawing/2014/main" id="{26F7FD06-68C1-240D-2B7B-F3F72851899F}"/>
              </a:ext>
            </a:extLst>
          </p:cNvPr>
          <p:cNvSpPr txBox="1"/>
          <p:nvPr/>
        </p:nvSpPr>
        <p:spPr>
          <a:xfrm>
            <a:off x="22819590" y="17692682"/>
            <a:ext cx="9141759" cy="5466368"/>
          </a:xfrm>
          <a:prstGeom prst="rect">
            <a:avLst/>
          </a:prstGeom>
          <a:noFill/>
          <a:effectLst/>
        </p:spPr>
        <p:txBody>
          <a:bodyPr wrap="square">
            <a:spAutoFit/>
          </a:bodyPr>
          <a:lstStyle/>
          <a:p>
            <a:pPr algn="just">
              <a:lnSpc>
                <a:spcPts val="4600"/>
              </a:lnSpc>
              <a:spcAft>
                <a:spcPts val="1000"/>
              </a:spcAft>
              <a:defRPr/>
            </a:pPr>
            <a:r>
              <a:rPr lang="en-US" sz="2800" dirty="0">
                <a:solidFill>
                  <a:schemeClr val="tx1">
                    <a:lumMod val="50000"/>
                  </a:schemeClr>
                </a:solidFill>
                <a:latin typeface="Times New Roman" panose="02020603050405020304" pitchFamily="18" charset="0"/>
                <a:ea typeface="ＭＳ Ｐゴシック" charset="-128"/>
                <a:cs typeface="Times New Roman" panose="02020603050405020304" pitchFamily="18" charset="0"/>
              </a:rPr>
              <a:t>This figure illustrates the finalized prototype implementation of the autonomous vehicle system. All core components are fully integrated and mounted onto a motorized platform. The setup reflects the complete system architecture, with optimized wiring, proper sensor placement, and stable power distribution. This configuration allows for reliable testing of autonomous functions such as perception, obstacle detection, and motor control, serving as a working prototype ready for future deployment on a full-scale golf cart.</a:t>
            </a:r>
          </a:p>
        </p:txBody>
      </p:sp>
      <p:pic>
        <p:nvPicPr>
          <p:cNvPr id="22" name="Picture 21">
            <a:extLst>
              <a:ext uri="{FF2B5EF4-FFF2-40B4-BE49-F238E27FC236}">
                <a16:creationId xmlns:a16="http://schemas.microsoft.com/office/drawing/2014/main" id="{F13725FF-087B-49CC-A83E-ACE2DECAAC2A}"/>
              </a:ext>
            </a:extLst>
          </p:cNvPr>
          <p:cNvPicPr>
            <a:picLocks noChangeAspect="1"/>
          </p:cNvPicPr>
          <p:nvPr/>
        </p:nvPicPr>
        <p:blipFill>
          <a:blip r:embed="rId3"/>
          <a:stretch>
            <a:fillRect/>
          </a:stretch>
        </p:blipFill>
        <p:spPr>
          <a:xfrm flipV="1">
            <a:off x="0" y="5213962"/>
            <a:ext cx="32918400" cy="327845"/>
          </a:xfrm>
          <a:prstGeom prst="rect">
            <a:avLst/>
          </a:prstGeom>
        </p:spPr>
      </p:pic>
      <p:pic>
        <p:nvPicPr>
          <p:cNvPr id="4" name="Picture 3">
            <a:extLst>
              <a:ext uri="{FF2B5EF4-FFF2-40B4-BE49-F238E27FC236}">
                <a16:creationId xmlns:a16="http://schemas.microsoft.com/office/drawing/2014/main" id="{DA494026-16E7-1F24-9959-095579A6FA3A}"/>
              </a:ext>
            </a:extLst>
          </p:cNvPr>
          <p:cNvPicPr>
            <a:picLocks noChangeAspect="1"/>
          </p:cNvPicPr>
          <p:nvPr/>
        </p:nvPicPr>
        <p:blipFill>
          <a:blip r:embed="rId4"/>
          <a:stretch>
            <a:fillRect/>
          </a:stretch>
        </p:blipFill>
        <p:spPr>
          <a:xfrm>
            <a:off x="25617980" y="273142"/>
            <a:ext cx="4990138" cy="4878938"/>
          </a:xfrm>
          <a:prstGeom prst="rect">
            <a:avLst/>
          </a:prstGeom>
        </p:spPr>
      </p:pic>
      <p:graphicFrame>
        <p:nvGraphicFramePr>
          <p:cNvPr id="2" name="Object 1">
            <a:extLst>
              <a:ext uri="{FF2B5EF4-FFF2-40B4-BE49-F238E27FC236}">
                <a16:creationId xmlns:a16="http://schemas.microsoft.com/office/drawing/2014/main" id="{5A9A7854-C700-5B3E-6F40-EFA44CC25A0B}"/>
              </a:ext>
            </a:extLst>
          </p:cNvPr>
          <p:cNvGraphicFramePr>
            <a:graphicFrameLocks noChangeAspect="1"/>
          </p:cNvGraphicFramePr>
          <p:nvPr>
            <p:extLst>
              <p:ext uri="{D42A27DB-BD31-4B8C-83A1-F6EECF244321}">
                <p14:modId xmlns:p14="http://schemas.microsoft.com/office/powerpoint/2010/main" val="4019479982"/>
              </p:ext>
            </p:extLst>
          </p:nvPr>
        </p:nvGraphicFramePr>
        <p:xfrm>
          <a:off x="208611" y="28886422"/>
          <a:ext cx="10874874" cy="9464276"/>
        </p:xfrm>
        <a:graphic>
          <a:graphicData uri="http://schemas.openxmlformats.org/presentationml/2006/ole">
            <mc:AlternateContent xmlns:mc="http://schemas.openxmlformats.org/markup-compatibility/2006">
              <mc:Choice xmlns:v="urn:schemas-microsoft-com:vml" Requires="v">
                <p:oleObj name="Visio" r:id="rId5" imgW="7029536" imgH="6115050" progId="Visio.Drawing.15">
                  <p:embed/>
                </p:oleObj>
              </mc:Choice>
              <mc:Fallback>
                <p:oleObj name="Visio" r:id="rId5" imgW="7029536" imgH="6115050" progId="Visio.Drawing.15">
                  <p:embed/>
                  <p:pic>
                    <p:nvPicPr>
                      <p:cNvPr id="32" name="Object 31">
                        <a:extLst>
                          <a:ext uri="{FF2B5EF4-FFF2-40B4-BE49-F238E27FC236}">
                            <a16:creationId xmlns:a16="http://schemas.microsoft.com/office/drawing/2014/main" id="{ECD308A1-09B6-5AC2-49FC-3D137100F1E5}"/>
                          </a:ext>
                        </a:extLst>
                      </p:cNvPr>
                      <p:cNvPicPr>
                        <a:picLocks noChangeAspect="1" noChangeArrowheads="1"/>
                      </p:cNvPicPr>
                      <p:nvPr/>
                    </p:nvPicPr>
                    <p:blipFill>
                      <a:blip r:embed="rId6"/>
                      <a:srcRect/>
                      <a:stretch>
                        <a:fillRect/>
                      </a:stretch>
                    </p:blipFill>
                    <p:spPr bwMode="auto">
                      <a:xfrm>
                        <a:off x="208611" y="28886422"/>
                        <a:ext cx="10874874" cy="9464276"/>
                      </a:xfrm>
                      <a:prstGeom prst="rect">
                        <a:avLst/>
                      </a:prstGeom>
                      <a:noFill/>
                    </p:spPr>
                  </p:pic>
                </p:oleObj>
              </mc:Fallback>
            </mc:AlternateContent>
          </a:graphicData>
        </a:graphic>
      </p:graphicFrame>
      <p:sp>
        <p:nvSpPr>
          <p:cNvPr id="3" name="Introduction Textbox">
            <a:extLst>
              <a:ext uri="{FF2B5EF4-FFF2-40B4-BE49-F238E27FC236}">
                <a16:creationId xmlns:a16="http://schemas.microsoft.com/office/drawing/2014/main" id="{6BCCDA7F-A8F4-8641-9C87-17FF3CD9CE5C}"/>
              </a:ext>
            </a:extLst>
          </p:cNvPr>
          <p:cNvSpPr txBox="1">
            <a:spLocks noChangeArrowheads="1"/>
          </p:cNvSpPr>
          <p:nvPr/>
        </p:nvSpPr>
        <p:spPr bwMode="auto">
          <a:xfrm>
            <a:off x="873405" y="38720758"/>
            <a:ext cx="9604139" cy="1815882"/>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gn="just"/>
            <a:r>
              <a:rPr lang="en-US" altLang="en-US" sz="2800" dirty="0">
                <a:solidFill>
                  <a:schemeClr val="tx1">
                    <a:lumMod val="50000"/>
                  </a:schemeClr>
                </a:solidFill>
                <a:latin typeface="Times New Roman" panose="02020603050405020304" pitchFamily="18" charset="0"/>
                <a:cs typeface="Times New Roman" panose="02020603050405020304" pitchFamily="18" charset="0"/>
              </a:rPr>
              <a:t>The system uses a modular hardware architecture centered on the Jetson Orin NX, integrating sensing, vision, control, and power subsystems for autonomous operation. This design ensures flexibility, scalability, and ease of testing and future upgrades.</a:t>
            </a:r>
          </a:p>
        </p:txBody>
      </p:sp>
      <p:pic>
        <p:nvPicPr>
          <p:cNvPr id="8" name="Picture 7">
            <a:extLst>
              <a:ext uri="{FF2B5EF4-FFF2-40B4-BE49-F238E27FC236}">
                <a16:creationId xmlns:a16="http://schemas.microsoft.com/office/drawing/2014/main" id="{44C12521-5426-1DBC-0812-C220D601E313}"/>
              </a:ext>
            </a:extLst>
          </p:cNvPr>
          <p:cNvPicPr>
            <a:picLocks noChangeAspect="1"/>
          </p:cNvPicPr>
          <p:nvPr/>
        </p:nvPicPr>
        <p:blipFill>
          <a:blip r:embed="rId7"/>
          <a:stretch>
            <a:fillRect/>
          </a:stretch>
        </p:blipFill>
        <p:spPr>
          <a:xfrm>
            <a:off x="11142339" y="6996755"/>
            <a:ext cx="10768208" cy="14048081"/>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88B11C15-96EE-ED20-F089-CD985EB2FC34}"/>
              </a:ext>
            </a:extLst>
          </p:cNvPr>
          <p:cNvPicPr>
            <a:picLocks noChangeAspect="1"/>
          </p:cNvPicPr>
          <p:nvPr/>
        </p:nvPicPr>
        <p:blipFill>
          <a:blip r:embed="rId8"/>
          <a:stretch>
            <a:fillRect/>
          </a:stretch>
        </p:blipFill>
        <p:spPr>
          <a:xfrm>
            <a:off x="11274408" y="24006762"/>
            <a:ext cx="4645953" cy="4009436"/>
          </a:xfrm>
          <a:prstGeom prst="rect">
            <a:avLst/>
          </a:prstGeom>
        </p:spPr>
      </p:pic>
      <p:sp>
        <p:nvSpPr>
          <p:cNvPr id="19" name="Note">
            <a:extLst>
              <a:ext uri="{FF2B5EF4-FFF2-40B4-BE49-F238E27FC236}">
                <a16:creationId xmlns:a16="http://schemas.microsoft.com/office/drawing/2014/main" id="{DA6DCA16-77B8-BA25-7B4E-0EC86D3C0B74}"/>
              </a:ext>
            </a:extLst>
          </p:cNvPr>
          <p:cNvSpPr txBox="1"/>
          <p:nvPr/>
        </p:nvSpPr>
        <p:spPr>
          <a:xfrm>
            <a:off x="10298166" y="21892655"/>
            <a:ext cx="1543104" cy="430887"/>
          </a:xfrm>
          <a:prstGeom prst="rect">
            <a:avLst/>
          </a:prstGeom>
          <a:noFill/>
        </p:spPr>
        <p:txBody>
          <a:bodyPr wrap="square">
            <a:spAutoFit/>
          </a:bodyPr>
          <a:lstStyle/>
          <a:p>
            <a:pPr>
              <a:defRPr/>
            </a:pPr>
            <a:r>
              <a:rPr lang="en-US" sz="2200" b="1" dirty="0">
                <a:solidFill>
                  <a:srgbClr val="C23B4E"/>
                </a:solidFill>
                <a:latin typeface="Arial" charset="0"/>
                <a:ea typeface="Arial" charset="0"/>
                <a:cs typeface="Arial" charset="0"/>
              </a:rPr>
              <a:t>GUI</a:t>
            </a:r>
            <a:endParaRPr lang="en-US" sz="2200" dirty="0">
              <a:solidFill>
                <a:srgbClr val="C23B4E"/>
              </a:solidFill>
              <a:latin typeface="Arial" charset="0"/>
              <a:ea typeface="Arial" charset="0"/>
              <a:cs typeface="Arial" charset="0"/>
            </a:endParaRPr>
          </a:p>
        </p:txBody>
      </p:sp>
      <p:sp>
        <p:nvSpPr>
          <p:cNvPr id="21" name="Arrow" descr="Arrow">
            <a:extLst>
              <a:ext uri="{FF2B5EF4-FFF2-40B4-BE49-F238E27FC236}">
                <a16:creationId xmlns:a16="http://schemas.microsoft.com/office/drawing/2014/main" id="{9D7877E9-65C4-2E7F-74CF-193E4D82037A}"/>
              </a:ext>
            </a:extLst>
          </p:cNvPr>
          <p:cNvSpPr/>
          <p:nvPr/>
        </p:nvSpPr>
        <p:spPr>
          <a:xfrm rot="8692365" flipH="1">
            <a:off x="9357037" y="22256476"/>
            <a:ext cx="2716406" cy="2136775"/>
          </a:xfrm>
          <a:prstGeom prst="arc">
            <a:avLst>
              <a:gd name="adj1" fmla="val 18151753"/>
              <a:gd name="adj2" fmla="val 2417304"/>
            </a:avLst>
          </a:prstGeom>
          <a:ln>
            <a:headEnd type="arrow" w="lg" len="med"/>
            <a:tailEnd type="oval" w="med" len="med"/>
          </a:ln>
        </p:spPr>
        <p:style>
          <a:lnRef idx="3">
            <a:schemeClr val="accent1"/>
          </a:lnRef>
          <a:fillRef idx="0">
            <a:schemeClr val="accent1"/>
          </a:fillRef>
          <a:effectRef idx="2">
            <a:schemeClr val="accent1"/>
          </a:effectRef>
          <a:fontRef idx="minor">
            <a:schemeClr val="tx1"/>
          </a:fontRef>
        </p:style>
        <p:txBody>
          <a:bodyPr anchor="ctr"/>
          <a:lstStyle>
            <a:defPPr>
              <a:defRPr lang="en-US">
                <a:solidFill>
                  <a:schemeClr val="tx1"/>
                </a:solidFill>
              </a:defRPr>
            </a:defPPr>
            <a:lvl1pPr marL="0" algn="l" defTabSz="3926205" rtl="0" eaLnBrk="1" latinLnBrk="0" hangingPunct="1">
              <a:defRPr sz="7730" kern="1200">
                <a:solidFill>
                  <a:schemeClr val="tx1"/>
                </a:solidFill>
                <a:latin typeface="+mn-lt"/>
                <a:ea typeface="+mn-ea"/>
                <a:cs typeface="+mn-cs"/>
              </a:defRPr>
            </a:lvl1pPr>
            <a:lvl2pPr marL="1962785" algn="l" defTabSz="3926205" rtl="0" eaLnBrk="1" latinLnBrk="0" hangingPunct="1">
              <a:defRPr sz="7730" kern="1200">
                <a:solidFill>
                  <a:schemeClr val="tx1"/>
                </a:solidFill>
                <a:latin typeface="+mn-lt"/>
                <a:ea typeface="+mn-ea"/>
                <a:cs typeface="+mn-cs"/>
              </a:defRPr>
            </a:lvl2pPr>
            <a:lvl3pPr marL="3926205" algn="l" defTabSz="3926205" rtl="0" eaLnBrk="1" latinLnBrk="0" hangingPunct="1">
              <a:defRPr sz="7730" kern="1200">
                <a:solidFill>
                  <a:schemeClr val="tx1"/>
                </a:solidFill>
                <a:latin typeface="+mn-lt"/>
                <a:ea typeface="+mn-ea"/>
                <a:cs typeface="+mn-cs"/>
              </a:defRPr>
            </a:lvl3pPr>
            <a:lvl4pPr marL="5888990" algn="l" defTabSz="3926205" rtl="0" eaLnBrk="1" latinLnBrk="0" hangingPunct="1">
              <a:defRPr sz="7730" kern="1200">
                <a:solidFill>
                  <a:schemeClr val="tx1"/>
                </a:solidFill>
                <a:latin typeface="+mn-lt"/>
                <a:ea typeface="+mn-ea"/>
                <a:cs typeface="+mn-cs"/>
              </a:defRPr>
            </a:lvl4pPr>
            <a:lvl5pPr marL="7852410" algn="l" defTabSz="3926205" rtl="0" eaLnBrk="1" latinLnBrk="0" hangingPunct="1">
              <a:defRPr sz="7730" kern="1200">
                <a:solidFill>
                  <a:schemeClr val="tx1"/>
                </a:solidFill>
                <a:latin typeface="+mn-lt"/>
                <a:ea typeface="+mn-ea"/>
                <a:cs typeface="+mn-cs"/>
              </a:defRPr>
            </a:lvl5pPr>
            <a:lvl6pPr marL="9815195" algn="l" defTabSz="3926205" rtl="0" eaLnBrk="1" latinLnBrk="0" hangingPunct="1">
              <a:defRPr sz="7730" kern="1200">
                <a:solidFill>
                  <a:schemeClr val="tx1"/>
                </a:solidFill>
                <a:latin typeface="+mn-lt"/>
                <a:ea typeface="+mn-ea"/>
                <a:cs typeface="+mn-cs"/>
              </a:defRPr>
            </a:lvl6pPr>
            <a:lvl7pPr marL="11778615" algn="l" defTabSz="3926205" rtl="0" eaLnBrk="1" latinLnBrk="0" hangingPunct="1">
              <a:defRPr sz="7730" kern="1200">
                <a:solidFill>
                  <a:schemeClr val="tx1"/>
                </a:solidFill>
                <a:latin typeface="+mn-lt"/>
                <a:ea typeface="+mn-ea"/>
                <a:cs typeface="+mn-cs"/>
              </a:defRPr>
            </a:lvl7pPr>
            <a:lvl8pPr marL="13741400" algn="l" defTabSz="3926205" rtl="0" eaLnBrk="1" latinLnBrk="0" hangingPunct="1">
              <a:defRPr sz="7730" kern="1200">
                <a:solidFill>
                  <a:schemeClr val="tx1"/>
                </a:solidFill>
                <a:latin typeface="+mn-lt"/>
                <a:ea typeface="+mn-ea"/>
                <a:cs typeface="+mn-cs"/>
              </a:defRPr>
            </a:lvl8pPr>
            <a:lvl9pPr marL="15704820" algn="l" defTabSz="3926205" rtl="0" eaLnBrk="1" latinLnBrk="0" hangingPunct="1">
              <a:defRPr sz="7730" kern="1200">
                <a:solidFill>
                  <a:schemeClr val="tx1"/>
                </a:solidFill>
                <a:latin typeface="+mn-lt"/>
                <a:ea typeface="+mn-ea"/>
                <a:cs typeface="+mn-cs"/>
              </a:defRPr>
            </a:lvl9pPr>
          </a:lstStyle>
          <a:p>
            <a:pPr algn="ctr">
              <a:defRPr/>
            </a:pPr>
            <a:endParaRPr lang="en-US" dirty="0"/>
          </a:p>
        </p:txBody>
      </p:sp>
      <p:sp>
        <p:nvSpPr>
          <p:cNvPr id="27" name="Note">
            <a:extLst>
              <a:ext uri="{FF2B5EF4-FFF2-40B4-BE49-F238E27FC236}">
                <a16:creationId xmlns:a16="http://schemas.microsoft.com/office/drawing/2014/main" id="{FDB6BA6B-B36E-D286-9E88-5E357247725A}"/>
              </a:ext>
            </a:extLst>
          </p:cNvPr>
          <p:cNvSpPr txBox="1"/>
          <p:nvPr/>
        </p:nvSpPr>
        <p:spPr>
          <a:xfrm>
            <a:off x="14137109" y="7669253"/>
            <a:ext cx="2389334" cy="769441"/>
          </a:xfrm>
          <a:prstGeom prst="rect">
            <a:avLst/>
          </a:prstGeom>
          <a:noFill/>
        </p:spPr>
        <p:txBody>
          <a:bodyPr wrap="square">
            <a:spAutoFit/>
          </a:bodyPr>
          <a:lstStyle/>
          <a:p>
            <a:pPr>
              <a:defRPr/>
            </a:pPr>
            <a:r>
              <a:rPr lang="en-US" sz="2200" b="1" dirty="0">
                <a:solidFill>
                  <a:srgbClr val="C23B4E"/>
                </a:solidFill>
                <a:latin typeface="Arial" charset="0"/>
                <a:ea typeface="Arial" charset="0"/>
                <a:cs typeface="Arial" charset="0"/>
              </a:rPr>
              <a:t>System connectivity</a:t>
            </a:r>
            <a:endParaRPr lang="en-US" sz="2200" dirty="0">
              <a:solidFill>
                <a:srgbClr val="C23B4E"/>
              </a:solidFill>
              <a:latin typeface="Arial" charset="0"/>
              <a:ea typeface="Arial" charset="0"/>
              <a:cs typeface="Arial" charset="0"/>
            </a:endParaRPr>
          </a:p>
        </p:txBody>
      </p:sp>
      <p:sp>
        <p:nvSpPr>
          <p:cNvPr id="28" name="Arrow" descr="Arrow">
            <a:extLst>
              <a:ext uri="{FF2B5EF4-FFF2-40B4-BE49-F238E27FC236}">
                <a16:creationId xmlns:a16="http://schemas.microsoft.com/office/drawing/2014/main" id="{EA6323DB-CC06-38CD-5440-C16D90CDBF91}"/>
              </a:ext>
            </a:extLst>
          </p:cNvPr>
          <p:cNvSpPr/>
          <p:nvPr/>
        </p:nvSpPr>
        <p:spPr>
          <a:xfrm rot="2377734" flipH="1">
            <a:off x="15396209" y="7529634"/>
            <a:ext cx="2716406" cy="2136775"/>
          </a:xfrm>
          <a:prstGeom prst="arc">
            <a:avLst>
              <a:gd name="adj1" fmla="val 18151753"/>
              <a:gd name="adj2" fmla="val 425874"/>
            </a:avLst>
          </a:prstGeom>
          <a:ln>
            <a:headEnd type="arrow" w="lg" len="med"/>
            <a:tailEnd type="oval" w="med" len="med"/>
          </a:ln>
        </p:spPr>
        <p:style>
          <a:lnRef idx="3">
            <a:schemeClr val="accent1"/>
          </a:lnRef>
          <a:fillRef idx="0">
            <a:schemeClr val="accent1"/>
          </a:fillRef>
          <a:effectRef idx="2">
            <a:schemeClr val="accent1"/>
          </a:effectRef>
          <a:fontRef idx="minor">
            <a:schemeClr val="tx1"/>
          </a:fontRef>
        </p:style>
        <p:txBody>
          <a:bodyPr anchor="ctr"/>
          <a:lstStyle>
            <a:defPPr>
              <a:defRPr lang="en-US">
                <a:solidFill>
                  <a:schemeClr val="tx1"/>
                </a:solidFill>
              </a:defRPr>
            </a:defPPr>
            <a:lvl1pPr marL="0" algn="l" defTabSz="3926205" rtl="0" eaLnBrk="1" latinLnBrk="0" hangingPunct="1">
              <a:defRPr sz="7730" kern="1200">
                <a:solidFill>
                  <a:schemeClr val="tx1"/>
                </a:solidFill>
                <a:latin typeface="+mn-lt"/>
                <a:ea typeface="+mn-ea"/>
                <a:cs typeface="+mn-cs"/>
              </a:defRPr>
            </a:lvl1pPr>
            <a:lvl2pPr marL="1962785" algn="l" defTabSz="3926205" rtl="0" eaLnBrk="1" latinLnBrk="0" hangingPunct="1">
              <a:defRPr sz="7730" kern="1200">
                <a:solidFill>
                  <a:schemeClr val="tx1"/>
                </a:solidFill>
                <a:latin typeface="+mn-lt"/>
                <a:ea typeface="+mn-ea"/>
                <a:cs typeface="+mn-cs"/>
              </a:defRPr>
            </a:lvl2pPr>
            <a:lvl3pPr marL="3926205" algn="l" defTabSz="3926205" rtl="0" eaLnBrk="1" latinLnBrk="0" hangingPunct="1">
              <a:defRPr sz="7730" kern="1200">
                <a:solidFill>
                  <a:schemeClr val="tx1"/>
                </a:solidFill>
                <a:latin typeface="+mn-lt"/>
                <a:ea typeface="+mn-ea"/>
                <a:cs typeface="+mn-cs"/>
              </a:defRPr>
            </a:lvl3pPr>
            <a:lvl4pPr marL="5888990" algn="l" defTabSz="3926205" rtl="0" eaLnBrk="1" latinLnBrk="0" hangingPunct="1">
              <a:defRPr sz="7730" kern="1200">
                <a:solidFill>
                  <a:schemeClr val="tx1"/>
                </a:solidFill>
                <a:latin typeface="+mn-lt"/>
                <a:ea typeface="+mn-ea"/>
                <a:cs typeface="+mn-cs"/>
              </a:defRPr>
            </a:lvl4pPr>
            <a:lvl5pPr marL="7852410" algn="l" defTabSz="3926205" rtl="0" eaLnBrk="1" latinLnBrk="0" hangingPunct="1">
              <a:defRPr sz="7730" kern="1200">
                <a:solidFill>
                  <a:schemeClr val="tx1"/>
                </a:solidFill>
                <a:latin typeface="+mn-lt"/>
                <a:ea typeface="+mn-ea"/>
                <a:cs typeface="+mn-cs"/>
              </a:defRPr>
            </a:lvl5pPr>
            <a:lvl6pPr marL="9815195" algn="l" defTabSz="3926205" rtl="0" eaLnBrk="1" latinLnBrk="0" hangingPunct="1">
              <a:defRPr sz="7730" kern="1200">
                <a:solidFill>
                  <a:schemeClr val="tx1"/>
                </a:solidFill>
                <a:latin typeface="+mn-lt"/>
                <a:ea typeface="+mn-ea"/>
                <a:cs typeface="+mn-cs"/>
              </a:defRPr>
            </a:lvl6pPr>
            <a:lvl7pPr marL="11778615" algn="l" defTabSz="3926205" rtl="0" eaLnBrk="1" latinLnBrk="0" hangingPunct="1">
              <a:defRPr sz="7730" kern="1200">
                <a:solidFill>
                  <a:schemeClr val="tx1"/>
                </a:solidFill>
                <a:latin typeface="+mn-lt"/>
                <a:ea typeface="+mn-ea"/>
                <a:cs typeface="+mn-cs"/>
              </a:defRPr>
            </a:lvl7pPr>
            <a:lvl8pPr marL="13741400" algn="l" defTabSz="3926205" rtl="0" eaLnBrk="1" latinLnBrk="0" hangingPunct="1">
              <a:defRPr sz="7730" kern="1200">
                <a:solidFill>
                  <a:schemeClr val="tx1"/>
                </a:solidFill>
                <a:latin typeface="+mn-lt"/>
                <a:ea typeface="+mn-ea"/>
                <a:cs typeface="+mn-cs"/>
              </a:defRPr>
            </a:lvl8pPr>
            <a:lvl9pPr marL="15704820" algn="l" defTabSz="3926205" rtl="0" eaLnBrk="1" latinLnBrk="0" hangingPunct="1">
              <a:defRPr sz="7730" kern="1200">
                <a:solidFill>
                  <a:schemeClr val="tx1"/>
                </a:solidFill>
                <a:latin typeface="+mn-lt"/>
                <a:ea typeface="+mn-ea"/>
                <a:cs typeface="+mn-cs"/>
              </a:defRPr>
            </a:lvl9pPr>
          </a:lstStyle>
          <a:p>
            <a:pPr algn="ctr">
              <a:defRPr/>
            </a:pPr>
            <a:endParaRPr lang="en-US" dirty="0"/>
          </a:p>
        </p:txBody>
      </p:sp>
      <p:pic>
        <p:nvPicPr>
          <p:cNvPr id="29" name="Picture 28">
            <a:extLst>
              <a:ext uri="{FF2B5EF4-FFF2-40B4-BE49-F238E27FC236}">
                <a16:creationId xmlns:a16="http://schemas.microsoft.com/office/drawing/2014/main" id="{078FCF57-B736-AFF6-C66F-36829BEFB6D4}"/>
              </a:ext>
            </a:extLst>
          </p:cNvPr>
          <p:cNvPicPr>
            <a:picLocks noChangeAspect="1"/>
          </p:cNvPicPr>
          <p:nvPr/>
        </p:nvPicPr>
        <p:blipFill>
          <a:blip r:embed="rId9"/>
          <a:stretch>
            <a:fillRect/>
          </a:stretch>
        </p:blipFill>
        <p:spPr>
          <a:xfrm>
            <a:off x="16103819" y="24006762"/>
            <a:ext cx="5677190" cy="4009434"/>
          </a:xfrm>
          <a:prstGeom prst="rect">
            <a:avLst/>
          </a:prstGeom>
        </p:spPr>
      </p:pic>
      <p:sp>
        <p:nvSpPr>
          <p:cNvPr id="30" name="Note">
            <a:extLst>
              <a:ext uri="{FF2B5EF4-FFF2-40B4-BE49-F238E27FC236}">
                <a16:creationId xmlns:a16="http://schemas.microsoft.com/office/drawing/2014/main" id="{0EA54A5C-5F63-A7BB-6358-F6DB0A57FBD6}"/>
              </a:ext>
            </a:extLst>
          </p:cNvPr>
          <p:cNvSpPr txBox="1"/>
          <p:nvPr/>
        </p:nvSpPr>
        <p:spPr>
          <a:xfrm flipH="1">
            <a:off x="20062319" y="21593005"/>
            <a:ext cx="1847537" cy="769441"/>
          </a:xfrm>
          <a:prstGeom prst="rect">
            <a:avLst/>
          </a:prstGeom>
          <a:noFill/>
        </p:spPr>
        <p:txBody>
          <a:bodyPr wrap="square">
            <a:spAutoFit/>
          </a:bodyPr>
          <a:lstStyle/>
          <a:p>
            <a:pPr>
              <a:defRPr/>
            </a:pPr>
            <a:r>
              <a:rPr lang="en-US" sz="2200" b="1" dirty="0">
                <a:solidFill>
                  <a:srgbClr val="C23B4E"/>
                </a:solidFill>
                <a:latin typeface="Arial" charset="0"/>
                <a:ea typeface="Arial" charset="0"/>
                <a:cs typeface="Arial" charset="0"/>
              </a:rPr>
              <a:t>Emergency Brake</a:t>
            </a:r>
            <a:endParaRPr lang="en-US" sz="2200" dirty="0">
              <a:solidFill>
                <a:srgbClr val="C23B4E"/>
              </a:solidFill>
              <a:latin typeface="Arial" charset="0"/>
              <a:ea typeface="Arial" charset="0"/>
              <a:cs typeface="Arial" charset="0"/>
            </a:endParaRPr>
          </a:p>
        </p:txBody>
      </p:sp>
      <p:sp>
        <p:nvSpPr>
          <p:cNvPr id="31" name="Arrow" descr="Arrow">
            <a:extLst>
              <a:ext uri="{FF2B5EF4-FFF2-40B4-BE49-F238E27FC236}">
                <a16:creationId xmlns:a16="http://schemas.microsoft.com/office/drawing/2014/main" id="{014AFD69-C4B8-3004-8650-AAB5145056BF}"/>
              </a:ext>
            </a:extLst>
          </p:cNvPr>
          <p:cNvSpPr/>
          <p:nvPr/>
        </p:nvSpPr>
        <p:spPr>
          <a:xfrm rot="12907635">
            <a:off x="20138208" y="22337679"/>
            <a:ext cx="2716406" cy="2136775"/>
          </a:xfrm>
          <a:prstGeom prst="arc">
            <a:avLst>
              <a:gd name="adj1" fmla="val 18151753"/>
              <a:gd name="adj2" fmla="val 442616"/>
            </a:avLst>
          </a:prstGeom>
          <a:ln>
            <a:headEnd type="arrow" w="lg" len="med"/>
            <a:tailEnd type="oval" w="med" len="med"/>
          </a:ln>
        </p:spPr>
        <p:style>
          <a:lnRef idx="3">
            <a:schemeClr val="accent1"/>
          </a:lnRef>
          <a:fillRef idx="0">
            <a:schemeClr val="accent1"/>
          </a:fillRef>
          <a:effectRef idx="2">
            <a:schemeClr val="accent1"/>
          </a:effectRef>
          <a:fontRef idx="minor">
            <a:schemeClr val="tx1"/>
          </a:fontRef>
        </p:style>
        <p:txBody>
          <a:bodyPr anchor="ctr"/>
          <a:lstStyle>
            <a:defPPr>
              <a:defRPr lang="en-US">
                <a:solidFill>
                  <a:schemeClr val="tx1"/>
                </a:solidFill>
              </a:defRPr>
            </a:defPPr>
            <a:lvl1pPr marL="0" algn="l" defTabSz="3926205" rtl="0" eaLnBrk="1" latinLnBrk="0" hangingPunct="1">
              <a:defRPr sz="7730" kern="1200">
                <a:solidFill>
                  <a:schemeClr val="tx1"/>
                </a:solidFill>
                <a:latin typeface="+mn-lt"/>
                <a:ea typeface="+mn-ea"/>
                <a:cs typeface="+mn-cs"/>
              </a:defRPr>
            </a:lvl1pPr>
            <a:lvl2pPr marL="1962785" algn="l" defTabSz="3926205" rtl="0" eaLnBrk="1" latinLnBrk="0" hangingPunct="1">
              <a:defRPr sz="7730" kern="1200">
                <a:solidFill>
                  <a:schemeClr val="tx1"/>
                </a:solidFill>
                <a:latin typeface="+mn-lt"/>
                <a:ea typeface="+mn-ea"/>
                <a:cs typeface="+mn-cs"/>
              </a:defRPr>
            </a:lvl2pPr>
            <a:lvl3pPr marL="3926205" algn="l" defTabSz="3926205" rtl="0" eaLnBrk="1" latinLnBrk="0" hangingPunct="1">
              <a:defRPr sz="7730" kern="1200">
                <a:solidFill>
                  <a:schemeClr val="tx1"/>
                </a:solidFill>
                <a:latin typeface="+mn-lt"/>
                <a:ea typeface="+mn-ea"/>
                <a:cs typeface="+mn-cs"/>
              </a:defRPr>
            </a:lvl3pPr>
            <a:lvl4pPr marL="5888990" algn="l" defTabSz="3926205" rtl="0" eaLnBrk="1" latinLnBrk="0" hangingPunct="1">
              <a:defRPr sz="7730" kern="1200">
                <a:solidFill>
                  <a:schemeClr val="tx1"/>
                </a:solidFill>
                <a:latin typeface="+mn-lt"/>
                <a:ea typeface="+mn-ea"/>
                <a:cs typeface="+mn-cs"/>
              </a:defRPr>
            </a:lvl4pPr>
            <a:lvl5pPr marL="7852410" algn="l" defTabSz="3926205" rtl="0" eaLnBrk="1" latinLnBrk="0" hangingPunct="1">
              <a:defRPr sz="7730" kern="1200">
                <a:solidFill>
                  <a:schemeClr val="tx1"/>
                </a:solidFill>
                <a:latin typeface="+mn-lt"/>
                <a:ea typeface="+mn-ea"/>
                <a:cs typeface="+mn-cs"/>
              </a:defRPr>
            </a:lvl5pPr>
            <a:lvl6pPr marL="9815195" algn="l" defTabSz="3926205" rtl="0" eaLnBrk="1" latinLnBrk="0" hangingPunct="1">
              <a:defRPr sz="7730" kern="1200">
                <a:solidFill>
                  <a:schemeClr val="tx1"/>
                </a:solidFill>
                <a:latin typeface="+mn-lt"/>
                <a:ea typeface="+mn-ea"/>
                <a:cs typeface="+mn-cs"/>
              </a:defRPr>
            </a:lvl6pPr>
            <a:lvl7pPr marL="11778615" algn="l" defTabSz="3926205" rtl="0" eaLnBrk="1" latinLnBrk="0" hangingPunct="1">
              <a:defRPr sz="7730" kern="1200">
                <a:solidFill>
                  <a:schemeClr val="tx1"/>
                </a:solidFill>
                <a:latin typeface="+mn-lt"/>
                <a:ea typeface="+mn-ea"/>
                <a:cs typeface="+mn-cs"/>
              </a:defRPr>
            </a:lvl7pPr>
            <a:lvl8pPr marL="13741400" algn="l" defTabSz="3926205" rtl="0" eaLnBrk="1" latinLnBrk="0" hangingPunct="1">
              <a:defRPr sz="7730" kern="1200">
                <a:solidFill>
                  <a:schemeClr val="tx1"/>
                </a:solidFill>
                <a:latin typeface="+mn-lt"/>
                <a:ea typeface="+mn-ea"/>
                <a:cs typeface="+mn-cs"/>
              </a:defRPr>
            </a:lvl8pPr>
            <a:lvl9pPr marL="15704820" algn="l" defTabSz="3926205" rtl="0" eaLnBrk="1" latinLnBrk="0" hangingPunct="1">
              <a:defRPr sz="7730" kern="1200">
                <a:solidFill>
                  <a:schemeClr val="tx1"/>
                </a:solidFill>
                <a:latin typeface="+mn-lt"/>
                <a:ea typeface="+mn-ea"/>
                <a:cs typeface="+mn-cs"/>
              </a:defRPr>
            </a:lvl9pPr>
          </a:lstStyle>
          <a:p>
            <a:pPr algn="ctr">
              <a:defRPr/>
            </a:pPr>
            <a:endParaRPr lang="en-US" dirty="0"/>
          </a:p>
        </p:txBody>
      </p:sp>
      <p:pic>
        <p:nvPicPr>
          <p:cNvPr id="39" name="Picture 38" descr="A red and black vehicle with many different components&#10;&#10;Description automatically generated">
            <a:extLst>
              <a:ext uri="{FF2B5EF4-FFF2-40B4-BE49-F238E27FC236}">
                <a16:creationId xmlns:a16="http://schemas.microsoft.com/office/drawing/2014/main" id="{FA510C17-2ACF-3012-8C0B-3DD2CC672C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46818" y="6814972"/>
            <a:ext cx="11087304" cy="10071604"/>
          </a:xfrm>
          <a:prstGeom prst="rect">
            <a:avLst/>
          </a:prstGeom>
        </p:spPr>
      </p:pic>
      <p:sp>
        <p:nvSpPr>
          <p:cNvPr id="40" name="Introduction Textbox">
            <a:extLst>
              <a:ext uri="{FF2B5EF4-FFF2-40B4-BE49-F238E27FC236}">
                <a16:creationId xmlns:a16="http://schemas.microsoft.com/office/drawing/2014/main" id="{40AC8003-0997-265C-D1A3-9ADEDE997C3A}"/>
              </a:ext>
            </a:extLst>
          </p:cNvPr>
          <p:cNvSpPr txBox="1">
            <a:spLocks noChangeArrowheads="1"/>
          </p:cNvSpPr>
          <p:nvPr/>
        </p:nvSpPr>
        <p:spPr bwMode="auto">
          <a:xfrm>
            <a:off x="22908884" y="25313757"/>
            <a:ext cx="9604139" cy="8710077"/>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marL="457200" indent="-457200" algn="just">
              <a:buFont typeface="Arial" panose="020B0604020202020204" pitchFamily="34" charset="0"/>
              <a:buChar char="•"/>
            </a:pPr>
            <a:r>
              <a:rPr lang="en-US" altLang="en-US" sz="2800" dirty="0">
                <a:solidFill>
                  <a:schemeClr val="tx1">
                    <a:lumMod val="50000"/>
                  </a:schemeClr>
                </a:solidFill>
                <a:latin typeface="Times New Roman" panose="02020603050405020304" pitchFamily="18" charset="0"/>
                <a:cs typeface="Times New Roman" panose="02020603050405020304" pitchFamily="18" charset="0"/>
              </a:rPr>
              <a:t>Modular System partially Integrated: All subsystems (Jetson, Arduino, sensors, drivers) successfully connected and operational.</a:t>
            </a:r>
          </a:p>
          <a:p>
            <a:pPr marL="457200" indent="-457200" algn="just">
              <a:buFont typeface="Arial" panose="020B0604020202020204" pitchFamily="34" charset="0"/>
              <a:buChar char="•"/>
            </a:pPr>
            <a:endParaRPr lang="en-US" altLang="en-US" sz="2800" dirty="0">
              <a:solidFill>
                <a:schemeClr val="tx1">
                  <a:lumMod val="50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altLang="en-US" sz="2800" dirty="0">
                <a:solidFill>
                  <a:schemeClr val="tx1">
                    <a:lumMod val="50000"/>
                  </a:schemeClr>
                </a:solidFill>
                <a:latin typeface="Times New Roman" panose="02020603050405020304" pitchFamily="18" charset="0"/>
                <a:cs typeface="Times New Roman" panose="02020603050405020304" pitchFamily="18" charset="0"/>
              </a:rPr>
              <a:t>Real-Time Obstacle Detection: Ultrasonic sensors achieved responsive emergency stop within 0.2 seconds for objects closer than 30 cm.</a:t>
            </a:r>
          </a:p>
          <a:p>
            <a:pPr marL="457200" indent="-457200" algn="just">
              <a:buFont typeface="Arial" panose="020B0604020202020204" pitchFamily="34" charset="0"/>
              <a:buChar char="•"/>
            </a:pPr>
            <a:endParaRPr lang="en-US" altLang="en-US" sz="2800" dirty="0">
              <a:solidFill>
                <a:schemeClr val="tx1">
                  <a:lumMod val="50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altLang="en-US" sz="2800" dirty="0">
                <a:solidFill>
                  <a:schemeClr val="tx1">
                    <a:lumMod val="50000"/>
                  </a:schemeClr>
                </a:solidFill>
                <a:latin typeface="Times New Roman" panose="02020603050405020304" pitchFamily="18" charset="0"/>
                <a:cs typeface="Times New Roman" panose="02020603050405020304" pitchFamily="18" charset="0"/>
              </a:rPr>
              <a:t>Perception Pipeline Operational: RealSense and LiDAR streams integrated and visualized through ROS 2 and RViz2.</a:t>
            </a:r>
          </a:p>
          <a:p>
            <a:pPr algn="just"/>
            <a:endParaRPr lang="en-US" altLang="en-US" sz="2800" dirty="0">
              <a:solidFill>
                <a:schemeClr val="tx1">
                  <a:lumMod val="50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altLang="en-US" sz="2800" dirty="0">
                <a:solidFill>
                  <a:schemeClr val="tx1">
                    <a:lumMod val="50000"/>
                  </a:schemeClr>
                </a:solidFill>
                <a:latin typeface="Times New Roman" panose="02020603050405020304" pitchFamily="18" charset="0"/>
                <a:cs typeface="Times New Roman" panose="02020603050405020304" pitchFamily="18" charset="0"/>
              </a:rPr>
              <a:t>Motor Control Reliable: Steering and propulsion via Arduino + MDDS30 &amp; MD20A drivers confirmed to respond correctly to commands.</a:t>
            </a:r>
          </a:p>
          <a:p>
            <a:pPr algn="just"/>
            <a:endParaRPr lang="en-US" altLang="en-US" sz="2800" dirty="0">
              <a:solidFill>
                <a:schemeClr val="tx1">
                  <a:lumMod val="50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altLang="en-US" sz="2800" dirty="0">
                <a:solidFill>
                  <a:schemeClr val="tx1">
                    <a:lumMod val="50000"/>
                  </a:schemeClr>
                </a:solidFill>
                <a:latin typeface="Times New Roman" panose="02020603050405020304" pitchFamily="18" charset="0"/>
                <a:cs typeface="Times New Roman" panose="02020603050405020304" pitchFamily="18" charset="0"/>
              </a:rPr>
              <a:t>Stable Power System: Jetson and peripherals powered via 24V battery and buck converter without voltage drops.</a:t>
            </a:r>
          </a:p>
          <a:p>
            <a:pPr marL="457200" indent="-457200" algn="just">
              <a:buFont typeface="Arial" panose="020B0604020202020204" pitchFamily="34" charset="0"/>
              <a:buChar char="•"/>
            </a:pPr>
            <a:endParaRPr lang="en-US" altLang="en-US" sz="2800" dirty="0">
              <a:solidFill>
                <a:schemeClr val="tx1">
                  <a:lumMod val="50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altLang="en-US" sz="2800" dirty="0">
                <a:solidFill>
                  <a:schemeClr val="tx1">
                    <a:lumMod val="50000"/>
                  </a:schemeClr>
                </a:solidFill>
                <a:latin typeface="Times New Roman" panose="02020603050405020304" pitchFamily="18" charset="0"/>
                <a:cs typeface="Times New Roman" panose="02020603050405020304" pitchFamily="18" charset="0"/>
              </a:rPr>
              <a:t>Functional Prototype Completed: System successfully deployed on a small electric vehicle for testing.</a:t>
            </a:r>
          </a:p>
        </p:txBody>
      </p:sp>
      <p:sp>
        <p:nvSpPr>
          <p:cNvPr id="44" name="Results Textbox">
            <a:extLst>
              <a:ext uri="{FF2B5EF4-FFF2-40B4-BE49-F238E27FC236}">
                <a16:creationId xmlns:a16="http://schemas.microsoft.com/office/drawing/2014/main" id="{E269A569-74A5-489E-5957-D097B8662823}"/>
              </a:ext>
            </a:extLst>
          </p:cNvPr>
          <p:cNvSpPr txBox="1"/>
          <p:nvPr/>
        </p:nvSpPr>
        <p:spPr>
          <a:xfrm>
            <a:off x="22908884" y="23709784"/>
            <a:ext cx="9141759" cy="626005"/>
          </a:xfrm>
          <a:prstGeom prst="rect">
            <a:avLst/>
          </a:prstGeom>
          <a:noFill/>
          <a:effectLst/>
        </p:spPr>
        <p:txBody>
          <a:bodyPr wrap="square">
            <a:spAutoFit/>
          </a:bodyPr>
          <a:lstStyle/>
          <a:p>
            <a:pPr>
              <a:lnSpc>
                <a:spcPts val="4039"/>
              </a:lnSpc>
              <a:spcAft>
                <a:spcPts val="1054"/>
              </a:spcAft>
              <a:defRPr/>
            </a:pPr>
            <a:r>
              <a:rPr lang="en-US" sz="4400" b="1" dirty="0">
                <a:solidFill>
                  <a:srgbClr val="C23B4E"/>
                </a:solidFill>
                <a:latin typeface="+mj-lt"/>
                <a:ea typeface="ＭＳ Ｐゴシック" charset="-128"/>
              </a:rPr>
              <a:t>Results </a:t>
            </a:r>
          </a:p>
        </p:txBody>
      </p:sp>
      <p:pic>
        <p:nvPicPr>
          <p:cNvPr id="46" name="Picture 45">
            <a:extLst>
              <a:ext uri="{FF2B5EF4-FFF2-40B4-BE49-F238E27FC236}">
                <a16:creationId xmlns:a16="http://schemas.microsoft.com/office/drawing/2014/main" id="{4CCE0F91-D1B0-3F22-C023-6100576F873F}"/>
              </a:ext>
            </a:extLst>
          </p:cNvPr>
          <p:cNvPicPr>
            <a:picLocks noChangeAspect="1"/>
          </p:cNvPicPr>
          <p:nvPr/>
        </p:nvPicPr>
        <p:blipFill rotWithShape="1">
          <a:blip r:embed="rId11"/>
          <a:srcRect b="23870"/>
          <a:stretch/>
        </p:blipFill>
        <p:spPr>
          <a:xfrm>
            <a:off x="16059986" y="27995219"/>
            <a:ext cx="5723059" cy="4895896"/>
          </a:xfrm>
          <a:prstGeom prst="rect">
            <a:avLst/>
          </a:prstGeom>
        </p:spPr>
      </p:pic>
      <p:sp>
        <p:nvSpPr>
          <p:cNvPr id="47" name="Note">
            <a:extLst>
              <a:ext uri="{FF2B5EF4-FFF2-40B4-BE49-F238E27FC236}">
                <a16:creationId xmlns:a16="http://schemas.microsoft.com/office/drawing/2014/main" id="{B9BC8BFA-9E70-E37A-2C42-67A9569DDF46}"/>
              </a:ext>
            </a:extLst>
          </p:cNvPr>
          <p:cNvSpPr txBox="1"/>
          <p:nvPr/>
        </p:nvSpPr>
        <p:spPr>
          <a:xfrm flipH="1">
            <a:off x="20163104" y="33891380"/>
            <a:ext cx="1847537" cy="769441"/>
          </a:xfrm>
          <a:prstGeom prst="rect">
            <a:avLst/>
          </a:prstGeom>
          <a:noFill/>
        </p:spPr>
        <p:txBody>
          <a:bodyPr wrap="square">
            <a:spAutoFit/>
          </a:bodyPr>
          <a:lstStyle/>
          <a:p>
            <a:pPr>
              <a:defRPr/>
            </a:pPr>
            <a:r>
              <a:rPr lang="en-US" sz="2200" b="1" dirty="0">
                <a:solidFill>
                  <a:srgbClr val="C23B4E"/>
                </a:solidFill>
                <a:latin typeface="Arial" charset="0"/>
                <a:ea typeface="Arial" charset="0"/>
                <a:cs typeface="Arial" charset="0"/>
              </a:rPr>
              <a:t>Emergency Brake</a:t>
            </a:r>
            <a:endParaRPr lang="en-US" sz="2200" dirty="0">
              <a:solidFill>
                <a:srgbClr val="C23B4E"/>
              </a:solidFill>
              <a:latin typeface="Arial" charset="0"/>
              <a:ea typeface="Arial" charset="0"/>
              <a:cs typeface="Arial" charset="0"/>
            </a:endParaRPr>
          </a:p>
        </p:txBody>
      </p:sp>
      <p:sp>
        <p:nvSpPr>
          <p:cNvPr id="48" name="Arrow" descr="Arrow">
            <a:extLst>
              <a:ext uri="{FF2B5EF4-FFF2-40B4-BE49-F238E27FC236}">
                <a16:creationId xmlns:a16="http://schemas.microsoft.com/office/drawing/2014/main" id="{6FB9BDF7-865C-3357-A5D5-EC877ADD99B0}"/>
              </a:ext>
            </a:extLst>
          </p:cNvPr>
          <p:cNvSpPr/>
          <p:nvPr/>
        </p:nvSpPr>
        <p:spPr>
          <a:xfrm rot="4870411">
            <a:off x="18490053" y="31464256"/>
            <a:ext cx="2716406" cy="2136775"/>
          </a:xfrm>
          <a:prstGeom prst="arc">
            <a:avLst>
              <a:gd name="adj1" fmla="val 18151753"/>
              <a:gd name="adj2" fmla="val 20609169"/>
            </a:avLst>
          </a:prstGeom>
          <a:ln>
            <a:headEnd type="arrow" w="lg" len="med"/>
            <a:tailEnd type="oval" w="med" len="med"/>
          </a:ln>
        </p:spPr>
        <p:style>
          <a:lnRef idx="3">
            <a:schemeClr val="accent1"/>
          </a:lnRef>
          <a:fillRef idx="0">
            <a:schemeClr val="accent1"/>
          </a:fillRef>
          <a:effectRef idx="2">
            <a:schemeClr val="accent1"/>
          </a:effectRef>
          <a:fontRef idx="minor">
            <a:schemeClr val="tx1"/>
          </a:fontRef>
        </p:style>
        <p:txBody>
          <a:bodyPr anchor="ctr"/>
          <a:lstStyle>
            <a:defPPr>
              <a:defRPr lang="en-US">
                <a:solidFill>
                  <a:schemeClr val="tx1"/>
                </a:solidFill>
              </a:defRPr>
            </a:defPPr>
            <a:lvl1pPr marL="0" algn="l" defTabSz="3926205" rtl="0" eaLnBrk="1" latinLnBrk="0" hangingPunct="1">
              <a:defRPr sz="7730" kern="1200">
                <a:solidFill>
                  <a:schemeClr val="tx1"/>
                </a:solidFill>
                <a:latin typeface="+mn-lt"/>
                <a:ea typeface="+mn-ea"/>
                <a:cs typeface="+mn-cs"/>
              </a:defRPr>
            </a:lvl1pPr>
            <a:lvl2pPr marL="1962785" algn="l" defTabSz="3926205" rtl="0" eaLnBrk="1" latinLnBrk="0" hangingPunct="1">
              <a:defRPr sz="7730" kern="1200">
                <a:solidFill>
                  <a:schemeClr val="tx1"/>
                </a:solidFill>
                <a:latin typeface="+mn-lt"/>
                <a:ea typeface="+mn-ea"/>
                <a:cs typeface="+mn-cs"/>
              </a:defRPr>
            </a:lvl2pPr>
            <a:lvl3pPr marL="3926205" algn="l" defTabSz="3926205" rtl="0" eaLnBrk="1" latinLnBrk="0" hangingPunct="1">
              <a:defRPr sz="7730" kern="1200">
                <a:solidFill>
                  <a:schemeClr val="tx1"/>
                </a:solidFill>
                <a:latin typeface="+mn-lt"/>
                <a:ea typeface="+mn-ea"/>
                <a:cs typeface="+mn-cs"/>
              </a:defRPr>
            </a:lvl3pPr>
            <a:lvl4pPr marL="5888990" algn="l" defTabSz="3926205" rtl="0" eaLnBrk="1" latinLnBrk="0" hangingPunct="1">
              <a:defRPr sz="7730" kern="1200">
                <a:solidFill>
                  <a:schemeClr val="tx1"/>
                </a:solidFill>
                <a:latin typeface="+mn-lt"/>
                <a:ea typeface="+mn-ea"/>
                <a:cs typeface="+mn-cs"/>
              </a:defRPr>
            </a:lvl4pPr>
            <a:lvl5pPr marL="7852410" algn="l" defTabSz="3926205" rtl="0" eaLnBrk="1" latinLnBrk="0" hangingPunct="1">
              <a:defRPr sz="7730" kern="1200">
                <a:solidFill>
                  <a:schemeClr val="tx1"/>
                </a:solidFill>
                <a:latin typeface="+mn-lt"/>
                <a:ea typeface="+mn-ea"/>
                <a:cs typeface="+mn-cs"/>
              </a:defRPr>
            </a:lvl5pPr>
            <a:lvl6pPr marL="9815195" algn="l" defTabSz="3926205" rtl="0" eaLnBrk="1" latinLnBrk="0" hangingPunct="1">
              <a:defRPr sz="7730" kern="1200">
                <a:solidFill>
                  <a:schemeClr val="tx1"/>
                </a:solidFill>
                <a:latin typeface="+mn-lt"/>
                <a:ea typeface="+mn-ea"/>
                <a:cs typeface="+mn-cs"/>
              </a:defRPr>
            </a:lvl6pPr>
            <a:lvl7pPr marL="11778615" algn="l" defTabSz="3926205" rtl="0" eaLnBrk="1" latinLnBrk="0" hangingPunct="1">
              <a:defRPr sz="7730" kern="1200">
                <a:solidFill>
                  <a:schemeClr val="tx1"/>
                </a:solidFill>
                <a:latin typeface="+mn-lt"/>
                <a:ea typeface="+mn-ea"/>
                <a:cs typeface="+mn-cs"/>
              </a:defRPr>
            </a:lvl7pPr>
            <a:lvl8pPr marL="13741400" algn="l" defTabSz="3926205" rtl="0" eaLnBrk="1" latinLnBrk="0" hangingPunct="1">
              <a:defRPr sz="7730" kern="1200">
                <a:solidFill>
                  <a:schemeClr val="tx1"/>
                </a:solidFill>
                <a:latin typeface="+mn-lt"/>
                <a:ea typeface="+mn-ea"/>
                <a:cs typeface="+mn-cs"/>
              </a:defRPr>
            </a:lvl8pPr>
            <a:lvl9pPr marL="15704820" algn="l" defTabSz="3926205" rtl="0" eaLnBrk="1" latinLnBrk="0" hangingPunct="1">
              <a:defRPr sz="7730" kern="1200">
                <a:solidFill>
                  <a:schemeClr val="tx1"/>
                </a:solidFill>
                <a:latin typeface="+mn-lt"/>
                <a:ea typeface="+mn-ea"/>
                <a:cs typeface="+mn-cs"/>
              </a:defRPr>
            </a:lvl9pPr>
          </a:lstStyle>
          <a:p>
            <a:pPr algn="ctr">
              <a:defRPr/>
            </a:pPr>
            <a:endParaRPr lang="en-US" dirty="0"/>
          </a:p>
        </p:txBody>
      </p:sp>
      <p:pic>
        <p:nvPicPr>
          <p:cNvPr id="49" name="Picture 48">
            <a:extLst>
              <a:ext uri="{FF2B5EF4-FFF2-40B4-BE49-F238E27FC236}">
                <a16:creationId xmlns:a16="http://schemas.microsoft.com/office/drawing/2014/main" id="{DB5B8AA2-E1A1-0E07-0A4B-43E3700EEEF5}"/>
              </a:ext>
            </a:extLst>
          </p:cNvPr>
          <p:cNvPicPr>
            <a:picLocks noChangeAspect="1"/>
          </p:cNvPicPr>
          <p:nvPr/>
        </p:nvPicPr>
        <p:blipFill>
          <a:blip r:embed="rId12"/>
          <a:stretch>
            <a:fillRect/>
          </a:stretch>
        </p:blipFill>
        <p:spPr>
          <a:xfrm>
            <a:off x="11223110" y="28766707"/>
            <a:ext cx="4893437" cy="4009433"/>
          </a:xfrm>
          <a:prstGeom prst="rect">
            <a:avLst/>
          </a:prstGeom>
        </p:spPr>
      </p:pic>
      <p:sp>
        <p:nvSpPr>
          <p:cNvPr id="50" name="Note">
            <a:extLst>
              <a:ext uri="{FF2B5EF4-FFF2-40B4-BE49-F238E27FC236}">
                <a16:creationId xmlns:a16="http://schemas.microsoft.com/office/drawing/2014/main" id="{C9EB115C-CB07-22DB-5FF2-EEEDA5A07DEC}"/>
              </a:ext>
            </a:extLst>
          </p:cNvPr>
          <p:cNvSpPr txBox="1"/>
          <p:nvPr/>
        </p:nvSpPr>
        <p:spPr>
          <a:xfrm flipH="1">
            <a:off x="9914261" y="26790811"/>
            <a:ext cx="1543104" cy="769441"/>
          </a:xfrm>
          <a:prstGeom prst="rect">
            <a:avLst/>
          </a:prstGeom>
          <a:noFill/>
        </p:spPr>
        <p:txBody>
          <a:bodyPr wrap="square">
            <a:spAutoFit/>
          </a:bodyPr>
          <a:lstStyle/>
          <a:p>
            <a:pPr>
              <a:defRPr/>
            </a:pPr>
            <a:r>
              <a:rPr lang="en-US" sz="2200" b="1" dirty="0">
                <a:solidFill>
                  <a:srgbClr val="C23B4E"/>
                </a:solidFill>
                <a:latin typeface="Arial" charset="0"/>
                <a:ea typeface="Arial" charset="0"/>
                <a:cs typeface="Arial" charset="0"/>
              </a:rPr>
              <a:t>Lidar on </a:t>
            </a:r>
            <a:r>
              <a:rPr lang="en-US" sz="2200" b="1" dirty="0" err="1">
                <a:solidFill>
                  <a:srgbClr val="C23B4E"/>
                </a:solidFill>
                <a:latin typeface="Arial" charset="0"/>
                <a:ea typeface="Arial" charset="0"/>
                <a:cs typeface="Arial" charset="0"/>
              </a:rPr>
              <a:t>Rviz</a:t>
            </a:r>
            <a:endParaRPr lang="en-US" sz="2200" dirty="0">
              <a:solidFill>
                <a:srgbClr val="C23B4E"/>
              </a:solidFill>
              <a:latin typeface="Arial" charset="0"/>
              <a:ea typeface="Arial" charset="0"/>
              <a:cs typeface="Arial" charset="0"/>
            </a:endParaRPr>
          </a:p>
        </p:txBody>
      </p:sp>
      <p:sp>
        <p:nvSpPr>
          <p:cNvPr id="51" name="Arrow" descr="Arrow">
            <a:extLst>
              <a:ext uri="{FF2B5EF4-FFF2-40B4-BE49-F238E27FC236}">
                <a16:creationId xmlns:a16="http://schemas.microsoft.com/office/drawing/2014/main" id="{9A274169-5AD0-0557-B72F-F379946500D8}"/>
              </a:ext>
            </a:extLst>
          </p:cNvPr>
          <p:cNvSpPr/>
          <p:nvPr/>
        </p:nvSpPr>
        <p:spPr>
          <a:xfrm rot="11416852">
            <a:off x="10604333" y="26831437"/>
            <a:ext cx="2716406" cy="2136775"/>
          </a:xfrm>
          <a:prstGeom prst="arc">
            <a:avLst>
              <a:gd name="adj1" fmla="val 18151753"/>
              <a:gd name="adj2" fmla="val 21350369"/>
            </a:avLst>
          </a:prstGeom>
          <a:ln>
            <a:headEnd type="arrow" w="lg" len="med"/>
            <a:tailEnd type="oval" w="med" len="med"/>
          </a:ln>
        </p:spPr>
        <p:style>
          <a:lnRef idx="3">
            <a:schemeClr val="accent1"/>
          </a:lnRef>
          <a:fillRef idx="0">
            <a:schemeClr val="accent1"/>
          </a:fillRef>
          <a:effectRef idx="2">
            <a:schemeClr val="accent1"/>
          </a:effectRef>
          <a:fontRef idx="minor">
            <a:schemeClr val="tx1"/>
          </a:fontRef>
        </p:style>
        <p:txBody>
          <a:bodyPr anchor="ctr"/>
          <a:lstStyle>
            <a:defPPr>
              <a:defRPr lang="en-US">
                <a:solidFill>
                  <a:schemeClr val="tx1"/>
                </a:solidFill>
              </a:defRPr>
            </a:defPPr>
            <a:lvl1pPr marL="0" algn="l" defTabSz="3926205" rtl="0" eaLnBrk="1" latinLnBrk="0" hangingPunct="1">
              <a:defRPr sz="7730" kern="1200">
                <a:solidFill>
                  <a:schemeClr val="tx1"/>
                </a:solidFill>
                <a:latin typeface="+mn-lt"/>
                <a:ea typeface="+mn-ea"/>
                <a:cs typeface="+mn-cs"/>
              </a:defRPr>
            </a:lvl1pPr>
            <a:lvl2pPr marL="1962785" algn="l" defTabSz="3926205" rtl="0" eaLnBrk="1" latinLnBrk="0" hangingPunct="1">
              <a:defRPr sz="7730" kern="1200">
                <a:solidFill>
                  <a:schemeClr val="tx1"/>
                </a:solidFill>
                <a:latin typeface="+mn-lt"/>
                <a:ea typeface="+mn-ea"/>
                <a:cs typeface="+mn-cs"/>
              </a:defRPr>
            </a:lvl2pPr>
            <a:lvl3pPr marL="3926205" algn="l" defTabSz="3926205" rtl="0" eaLnBrk="1" latinLnBrk="0" hangingPunct="1">
              <a:defRPr sz="7730" kern="1200">
                <a:solidFill>
                  <a:schemeClr val="tx1"/>
                </a:solidFill>
                <a:latin typeface="+mn-lt"/>
                <a:ea typeface="+mn-ea"/>
                <a:cs typeface="+mn-cs"/>
              </a:defRPr>
            </a:lvl3pPr>
            <a:lvl4pPr marL="5888990" algn="l" defTabSz="3926205" rtl="0" eaLnBrk="1" latinLnBrk="0" hangingPunct="1">
              <a:defRPr sz="7730" kern="1200">
                <a:solidFill>
                  <a:schemeClr val="tx1"/>
                </a:solidFill>
                <a:latin typeface="+mn-lt"/>
                <a:ea typeface="+mn-ea"/>
                <a:cs typeface="+mn-cs"/>
              </a:defRPr>
            </a:lvl4pPr>
            <a:lvl5pPr marL="7852410" algn="l" defTabSz="3926205" rtl="0" eaLnBrk="1" latinLnBrk="0" hangingPunct="1">
              <a:defRPr sz="7730" kern="1200">
                <a:solidFill>
                  <a:schemeClr val="tx1"/>
                </a:solidFill>
                <a:latin typeface="+mn-lt"/>
                <a:ea typeface="+mn-ea"/>
                <a:cs typeface="+mn-cs"/>
              </a:defRPr>
            </a:lvl5pPr>
            <a:lvl6pPr marL="9815195" algn="l" defTabSz="3926205" rtl="0" eaLnBrk="1" latinLnBrk="0" hangingPunct="1">
              <a:defRPr sz="7730" kern="1200">
                <a:solidFill>
                  <a:schemeClr val="tx1"/>
                </a:solidFill>
                <a:latin typeface="+mn-lt"/>
                <a:ea typeface="+mn-ea"/>
                <a:cs typeface="+mn-cs"/>
              </a:defRPr>
            </a:lvl6pPr>
            <a:lvl7pPr marL="11778615" algn="l" defTabSz="3926205" rtl="0" eaLnBrk="1" latinLnBrk="0" hangingPunct="1">
              <a:defRPr sz="7730" kern="1200">
                <a:solidFill>
                  <a:schemeClr val="tx1"/>
                </a:solidFill>
                <a:latin typeface="+mn-lt"/>
                <a:ea typeface="+mn-ea"/>
                <a:cs typeface="+mn-cs"/>
              </a:defRPr>
            </a:lvl7pPr>
            <a:lvl8pPr marL="13741400" algn="l" defTabSz="3926205" rtl="0" eaLnBrk="1" latinLnBrk="0" hangingPunct="1">
              <a:defRPr sz="7730" kern="1200">
                <a:solidFill>
                  <a:schemeClr val="tx1"/>
                </a:solidFill>
                <a:latin typeface="+mn-lt"/>
                <a:ea typeface="+mn-ea"/>
                <a:cs typeface="+mn-cs"/>
              </a:defRPr>
            </a:lvl8pPr>
            <a:lvl9pPr marL="15704820" algn="l" defTabSz="3926205" rtl="0" eaLnBrk="1" latinLnBrk="0" hangingPunct="1">
              <a:defRPr sz="7730" kern="1200">
                <a:solidFill>
                  <a:schemeClr val="tx1"/>
                </a:solidFill>
                <a:latin typeface="+mn-lt"/>
                <a:ea typeface="+mn-ea"/>
                <a:cs typeface="+mn-cs"/>
              </a:defRPr>
            </a:lvl9pPr>
          </a:lstStyle>
          <a:p>
            <a:pPr algn="ctr">
              <a:defRPr/>
            </a:pPr>
            <a:endParaRPr lang="en-US" dirty="0"/>
          </a:p>
        </p:txBody>
      </p:sp>
    </p:spTree>
    <p:extLst>
      <p:ext uri="{BB962C8B-B14F-4D97-AF65-F5344CB8AC3E}">
        <p14:creationId xmlns:p14="http://schemas.microsoft.com/office/powerpoint/2010/main" val="286018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468</TotalTime>
  <Words>651</Words>
  <Application>Microsoft Office PowerPoint</Application>
  <PresentationFormat>Custom</PresentationFormat>
  <Paragraphs>87</Paragraphs>
  <Slides>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Calibri Light</vt:lpstr>
      <vt:lpstr>Times New Roman</vt:lpstr>
      <vt:lpstr>Office Theme</vt:lpstr>
      <vt:lpstr>Visio</vt:lpstr>
      <vt:lpstr>PowerPoint Presentation</vt:lpstr>
    </vt:vector>
  </TitlesOfParts>
  <Company>Qatar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Abdelaziz Mohamed Ali Mohamed Shehata</dc:creator>
  <cp:lastModifiedBy>Abdelaziz Mohamed Ali Mohamed Shehata</cp:lastModifiedBy>
  <cp:revision>9</cp:revision>
  <dcterms:created xsi:type="dcterms:W3CDTF">2025-04-26T11:17:49Z</dcterms:created>
  <dcterms:modified xsi:type="dcterms:W3CDTF">2025-04-26T21:02:11Z</dcterms:modified>
</cp:coreProperties>
</file>